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0.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1.xml" ContentType="application/vnd.openxmlformats-officedocument.presentationml.comment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5.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26.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830" r:id="rId2"/>
    <p:sldId id="842" r:id="rId3"/>
    <p:sldId id="844" r:id="rId4"/>
    <p:sldId id="845" r:id="rId5"/>
    <p:sldId id="846" r:id="rId6"/>
    <p:sldId id="847" r:id="rId7"/>
    <p:sldId id="831" r:id="rId8"/>
    <p:sldId id="850" r:id="rId9"/>
    <p:sldId id="851" r:id="rId10"/>
    <p:sldId id="849" r:id="rId11"/>
    <p:sldId id="848" r:id="rId12"/>
    <p:sldId id="832" r:id="rId13"/>
    <p:sldId id="815" r:id="rId14"/>
    <p:sldId id="840" r:id="rId15"/>
    <p:sldId id="841" r:id="rId16"/>
    <p:sldId id="852" r:id="rId17"/>
    <p:sldId id="858" r:id="rId18"/>
    <p:sldId id="818" r:id="rId19"/>
    <p:sldId id="816" r:id="rId20"/>
    <p:sldId id="859" r:id="rId21"/>
    <p:sldId id="817" r:id="rId22"/>
    <p:sldId id="835" r:id="rId23"/>
    <p:sldId id="836" r:id="rId24"/>
    <p:sldId id="860" r:id="rId25"/>
    <p:sldId id="820" r:id="rId26"/>
    <p:sldId id="822" r:id="rId27"/>
    <p:sldId id="838" r:id="rId28"/>
    <p:sldId id="823" r:id="rId29"/>
    <p:sldId id="839" r:id="rId30"/>
    <p:sldId id="856"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ou Xuanyu" initials="ZX" lastIdx="1" clrIdx="0">
    <p:extLst>
      <p:ext uri="{19B8F6BF-5375-455C-9EA6-DF929625EA0E}">
        <p15:presenceInfo xmlns:p15="http://schemas.microsoft.com/office/powerpoint/2012/main" userId="8e4d63d1c226277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88379"/>
    <a:srgbClr val="FF9E87"/>
    <a:srgbClr val="0099FF"/>
    <a:srgbClr val="FF99CC"/>
    <a:srgbClr val="505050"/>
    <a:srgbClr val="0000FF"/>
    <a:srgbClr val="FFFFCC"/>
    <a:srgbClr val="FFCC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12"/>
    <p:restoredTop sz="88912"/>
  </p:normalViewPr>
  <p:slideViewPr>
    <p:cSldViewPr snapToGrid="0" snapToObjects="1">
      <p:cViewPr varScale="1">
        <p:scale>
          <a:sx n="111" d="100"/>
          <a:sy n="111" d="100"/>
        </p:scale>
        <p:origin x="232" y="240"/>
      </p:cViewPr>
      <p:guideLst/>
    </p:cSldViewPr>
  </p:slideViewPr>
  <p:notesTextViewPr>
    <p:cViewPr>
      <p:scale>
        <a:sx n="140" d="100"/>
        <a:sy n="140" d="100"/>
      </p:scale>
      <p:origin x="0" y="0"/>
    </p:cViewPr>
  </p:notesTextViewPr>
  <p:sorterViewPr>
    <p:cViewPr>
      <p:scale>
        <a:sx n="100" d="100"/>
        <a:sy n="100" d="100"/>
      </p:scale>
      <p:origin x="0" y="-418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b" anchorCtr="0"/>
          <a:lstStyle/>
          <a:p>
            <a:pPr>
              <a:defRPr sz="1862" b="0" i="0" u="none" strike="noStrike" kern="1200" spc="0" baseline="0">
                <a:solidFill>
                  <a:schemeClr val="tx1">
                    <a:lumMod val="65000"/>
                    <a:lumOff val="35000"/>
                  </a:schemeClr>
                </a:solidFill>
                <a:latin typeface="+mn-lt"/>
                <a:ea typeface="+mn-ea"/>
                <a:cs typeface="+mn-cs"/>
              </a:defRPr>
            </a:pPr>
            <a:r>
              <a:rPr lang="en-US" dirty="0"/>
              <a:t>Predicted</a:t>
            </a:r>
            <a:r>
              <a:rPr lang="en-US" baseline="0" dirty="0"/>
              <a:t> Duration from </a:t>
            </a:r>
            <a:r>
              <a:rPr lang="en-US" baseline="0" dirty="0" err="1"/>
              <a:t>TacoLM</a:t>
            </a:r>
            <a:endParaRPr lang="en-US" dirty="0"/>
          </a:p>
        </c:rich>
      </c:tx>
      <c:overlay val="0"/>
      <c:spPr>
        <a:noFill/>
        <a:ln>
          <a:noFill/>
        </a:ln>
        <a:effectLst/>
      </c:spPr>
      <c:txPr>
        <a:bodyPr rot="0" spcFirstLastPara="1" vertOverflow="ellipsis" vert="horz" wrap="square" anchor="b" anchorCtr="0"/>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Dr. Porter is taking a walk.</c:v>
                </c:pt>
              </c:strCache>
            </c:strRef>
          </c:tx>
          <c:spPr>
            <a:ln w="57150" cap="rnd">
              <a:solidFill>
                <a:schemeClr val="accent1"/>
              </a:solidFill>
              <a:round/>
            </a:ln>
            <a:effectLst/>
          </c:spPr>
          <c:marker>
            <c:symbol val="none"/>
          </c:marker>
          <c:cat>
            <c:strRef>
              <c:f>Sheet1!$A$2:$A$10</c:f>
              <c:strCache>
                <c:ptCount val="9"/>
                <c:pt idx="0">
                  <c:v>second</c:v>
                </c:pt>
                <c:pt idx="1">
                  <c:v>mintue</c:v>
                </c:pt>
                <c:pt idx="2">
                  <c:v>hour</c:v>
                </c:pt>
                <c:pt idx="3">
                  <c:v>day</c:v>
                </c:pt>
                <c:pt idx="4">
                  <c:v>week</c:v>
                </c:pt>
                <c:pt idx="5">
                  <c:v>month</c:v>
                </c:pt>
                <c:pt idx="6">
                  <c:v>year</c:v>
                </c:pt>
                <c:pt idx="7">
                  <c:v>decade</c:v>
                </c:pt>
                <c:pt idx="8">
                  <c:v>century</c:v>
                </c:pt>
              </c:strCache>
            </c:strRef>
          </c:cat>
          <c:val>
            <c:numRef>
              <c:f>Sheet1!$B$2:$B$10</c:f>
              <c:numCache>
                <c:formatCode>General</c:formatCode>
                <c:ptCount val="9"/>
                <c:pt idx="0">
                  <c:v>6.7000000000000004E-2</c:v>
                </c:pt>
                <c:pt idx="1">
                  <c:v>0.33411673320000002</c:v>
                </c:pt>
                <c:pt idx="2">
                  <c:v>0.30587087159999998</c:v>
                </c:pt>
                <c:pt idx="3">
                  <c:v>0.16983672329999999</c:v>
                </c:pt>
                <c:pt idx="4">
                  <c:v>7.7125619620000002E-2</c:v>
                </c:pt>
                <c:pt idx="5">
                  <c:v>3.6263029519999997E-2</c:v>
                </c:pt>
                <c:pt idx="6">
                  <c:v>7.6979349339999998E-3</c:v>
                </c:pt>
                <c:pt idx="7">
                  <c:v>1.386041268E-3</c:v>
                </c:pt>
                <c:pt idx="8">
                  <c:v>3.4493728199999998E-4</c:v>
                </c:pt>
              </c:numCache>
            </c:numRef>
          </c:val>
          <c:smooth val="0"/>
          <c:extLst>
            <c:ext xmlns:c16="http://schemas.microsoft.com/office/drawing/2014/chart" uri="{C3380CC4-5D6E-409C-BE32-E72D297353CC}">
              <c16:uniqueId val="{00000000-F6AE-3149-B05A-BC23FB5DC5CA}"/>
            </c:ext>
          </c:extLst>
        </c:ser>
        <c:ser>
          <c:idx val="1"/>
          <c:order val="1"/>
          <c:tx>
            <c:strRef>
              <c:f>Sheet1!$C$1</c:f>
              <c:strCache>
                <c:ptCount val="1"/>
                <c:pt idx="0">
                  <c:v>Dr. Porter is taking a long vacation.</c:v>
                </c:pt>
              </c:strCache>
            </c:strRef>
          </c:tx>
          <c:spPr>
            <a:ln w="57150" cap="rnd">
              <a:solidFill>
                <a:schemeClr val="accent2"/>
              </a:solidFill>
              <a:round/>
            </a:ln>
            <a:effectLst/>
          </c:spPr>
          <c:marker>
            <c:symbol val="none"/>
          </c:marker>
          <c:cat>
            <c:strRef>
              <c:f>Sheet1!$A$2:$A$10</c:f>
              <c:strCache>
                <c:ptCount val="9"/>
                <c:pt idx="0">
                  <c:v>second</c:v>
                </c:pt>
                <c:pt idx="1">
                  <c:v>mintue</c:v>
                </c:pt>
                <c:pt idx="2">
                  <c:v>hour</c:v>
                </c:pt>
                <c:pt idx="3">
                  <c:v>day</c:v>
                </c:pt>
                <c:pt idx="4">
                  <c:v>week</c:v>
                </c:pt>
                <c:pt idx="5">
                  <c:v>month</c:v>
                </c:pt>
                <c:pt idx="6">
                  <c:v>year</c:v>
                </c:pt>
                <c:pt idx="7">
                  <c:v>decade</c:v>
                </c:pt>
                <c:pt idx="8">
                  <c:v>century</c:v>
                </c:pt>
              </c:strCache>
            </c:strRef>
          </c:cat>
          <c:val>
            <c:numRef>
              <c:f>Sheet1!$C$2:$C$10</c:f>
              <c:numCache>
                <c:formatCode>General</c:formatCode>
                <c:ptCount val="9"/>
                <c:pt idx="0">
                  <c:v>5.1173120709999999E-4</c:v>
                </c:pt>
                <c:pt idx="1">
                  <c:v>5.3639329539999997E-3</c:v>
                </c:pt>
                <c:pt idx="2">
                  <c:v>7.483196282E-2</c:v>
                </c:pt>
                <c:pt idx="3">
                  <c:v>0.26090242089999999</c:v>
                </c:pt>
                <c:pt idx="4">
                  <c:v>0.25999235030000001</c:v>
                </c:pt>
                <c:pt idx="5">
                  <c:v>0.22086822819999999</c:v>
                </c:pt>
                <c:pt idx="6">
                  <c:v>0.11866458019999999</c:v>
                </c:pt>
                <c:pt idx="7">
                  <c:v>4.4766527030000003E-2</c:v>
                </c:pt>
                <c:pt idx="8">
                  <c:v>1.409826636E-2</c:v>
                </c:pt>
              </c:numCache>
            </c:numRef>
          </c:val>
          <c:smooth val="0"/>
          <c:extLst>
            <c:ext xmlns:c16="http://schemas.microsoft.com/office/drawing/2014/chart" uri="{C3380CC4-5D6E-409C-BE32-E72D297353CC}">
              <c16:uniqueId val="{00000001-F6AE-3149-B05A-BC23FB5DC5CA}"/>
            </c:ext>
          </c:extLst>
        </c:ser>
        <c:dLbls>
          <c:showLegendKey val="0"/>
          <c:showVal val="0"/>
          <c:showCatName val="0"/>
          <c:showSerName val="0"/>
          <c:showPercent val="0"/>
          <c:showBubbleSize val="0"/>
        </c:dLbls>
        <c:smooth val="0"/>
        <c:axId val="1056609424"/>
        <c:axId val="1056150224"/>
      </c:lineChart>
      <c:catAx>
        <c:axId val="1056609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056150224"/>
        <c:crosses val="autoZero"/>
        <c:auto val="1"/>
        <c:lblAlgn val="ctr"/>
        <c:lblOffset val="100"/>
        <c:noMultiLvlLbl val="0"/>
      </c:catAx>
      <c:valAx>
        <c:axId val="10561502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5660942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Dr. Porter is taking a walk.</c:v>
                </c:pt>
              </c:strCache>
            </c:strRef>
          </c:tx>
          <c:spPr>
            <a:ln w="57150" cap="rnd">
              <a:solidFill>
                <a:schemeClr val="accent1"/>
              </a:solidFill>
              <a:round/>
            </a:ln>
            <a:effectLst/>
          </c:spPr>
          <c:marker>
            <c:symbol val="none"/>
          </c:marker>
          <c:cat>
            <c:strRef>
              <c:f>Sheet1!$A$2:$A$10</c:f>
              <c:strCache>
                <c:ptCount val="9"/>
                <c:pt idx="0">
                  <c:v>second</c:v>
                </c:pt>
                <c:pt idx="2">
                  <c:v>hour</c:v>
                </c:pt>
                <c:pt idx="4">
                  <c:v>week</c:v>
                </c:pt>
                <c:pt idx="6">
                  <c:v>year</c:v>
                </c:pt>
                <c:pt idx="8">
                  <c:v>century</c:v>
                </c:pt>
              </c:strCache>
            </c:strRef>
          </c:cat>
          <c:val>
            <c:numRef>
              <c:f>Sheet1!$B$2:$B$10</c:f>
              <c:numCache>
                <c:formatCode>General</c:formatCode>
                <c:ptCount val="9"/>
                <c:pt idx="0">
                  <c:v>6.7000000000000004E-2</c:v>
                </c:pt>
                <c:pt idx="1">
                  <c:v>0.33411673320000002</c:v>
                </c:pt>
                <c:pt idx="2">
                  <c:v>0.30587087159999998</c:v>
                </c:pt>
                <c:pt idx="3">
                  <c:v>0.16983672329999999</c:v>
                </c:pt>
                <c:pt idx="4">
                  <c:v>7.7125619620000002E-2</c:v>
                </c:pt>
                <c:pt idx="5">
                  <c:v>3.6263029519999997E-2</c:v>
                </c:pt>
                <c:pt idx="6">
                  <c:v>7.6979349339999998E-3</c:v>
                </c:pt>
                <c:pt idx="7">
                  <c:v>1.386041268E-3</c:v>
                </c:pt>
                <c:pt idx="8">
                  <c:v>3.4493728199999998E-4</c:v>
                </c:pt>
              </c:numCache>
            </c:numRef>
          </c:val>
          <c:smooth val="1"/>
          <c:extLst>
            <c:ext xmlns:c16="http://schemas.microsoft.com/office/drawing/2014/chart" uri="{C3380CC4-5D6E-409C-BE32-E72D297353CC}">
              <c16:uniqueId val="{00000000-B8B1-0E46-BC88-1AE454755507}"/>
            </c:ext>
          </c:extLst>
        </c:ser>
        <c:ser>
          <c:idx val="1"/>
          <c:order val="1"/>
          <c:tx>
            <c:strRef>
              <c:f>Sheet1!$C$1</c:f>
              <c:strCache>
                <c:ptCount val="1"/>
                <c:pt idx="0">
                  <c:v>Dr. Porter is taking a long vacation.</c:v>
                </c:pt>
              </c:strCache>
            </c:strRef>
          </c:tx>
          <c:spPr>
            <a:ln w="57150" cap="rnd">
              <a:solidFill>
                <a:schemeClr val="accent2"/>
              </a:solidFill>
              <a:round/>
            </a:ln>
            <a:effectLst/>
          </c:spPr>
          <c:marker>
            <c:symbol val="none"/>
          </c:marker>
          <c:cat>
            <c:strRef>
              <c:f>Sheet1!$A$2:$A$10</c:f>
              <c:strCache>
                <c:ptCount val="9"/>
                <c:pt idx="0">
                  <c:v>second</c:v>
                </c:pt>
                <c:pt idx="2">
                  <c:v>hour</c:v>
                </c:pt>
                <c:pt idx="4">
                  <c:v>week</c:v>
                </c:pt>
                <c:pt idx="6">
                  <c:v>year</c:v>
                </c:pt>
                <c:pt idx="8">
                  <c:v>century</c:v>
                </c:pt>
              </c:strCache>
            </c:strRef>
          </c:cat>
          <c:val>
            <c:numRef>
              <c:f>Sheet1!$C$2:$C$10</c:f>
              <c:numCache>
                <c:formatCode>General</c:formatCode>
                <c:ptCount val="9"/>
                <c:pt idx="0">
                  <c:v>5.1173120709999999E-4</c:v>
                </c:pt>
                <c:pt idx="1">
                  <c:v>5.3639329539999997E-3</c:v>
                </c:pt>
                <c:pt idx="2">
                  <c:v>7.483196282E-2</c:v>
                </c:pt>
                <c:pt idx="3">
                  <c:v>0.26090242089999999</c:v>
                </c:pt>
                <c:pt idx="4">
                  <c:v>0.25999235030000001</c:v>
                </c:pt>
                <c:pt idx="5">
                  <c:v>0.22086822819999999</c:v>
                </c:pt>
                <c:pt idx="6">
                  <c:v>0.11866458019999999</c:v>
                </c:pt>
                <c:pt idx="7">
                  <c:v>4.4766527030000003E-2</c:v>
                </c:pt>
                <c:pt idx="8">
                  <c:v>1.409826636E-2</c:v>
                </c:pt>
              </c:numCache>
            </c:numRef>
          </c:val>
          <c:smooth val="1"/>
          <c:extLst>
            <c:ext xmlns:c16="http://schemas.microsoft.com/office/drawing/2014/chart" uri="{C3380CC4-5D6E-409C-BE32-E72D297353CC}">
              <c16:uniqueId val="{00000001-B8B1-0E46-BC88-1AE454755507}"/>
            </c:ext>
          </c:extLst>
        </c:ser>
        <c:dLbls>
          <c:showLegendKey val="0"/>
          <c:showVal val="0"/>
          <c:showCatName val="0"/>
          <c:showSerName val="0"/>
          <c:showPercent val="0"/>
          <c:showBubbleSize val="0"/>
        </c:dLbls>
        <c:smooth val="0"/>
        <c:axId val="1056609424"/>
        <c:axId val="1056150224"/>
      </c:lineChart>
      <c:catAx>
        <c:axId val="1056609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1056150224"/>
        <c:crosses val="autoZero"/>
        <c:auto val="1"/>
        <c:lblAlgn val="ctr"/>
        <c:lblOffset val="100"/>
        <c:noMultiLvlLbl val="0"/>
      </c:catAx>
      <c:valAx>
        <c:axId val="1056150224"/>
        <c:scaling>
          <c:orientation val="minMax"/>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566094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b" anchorCtr="0"/>
          <a:lstStyle/>
          <a:p>
            <a:pPr>
              <a:defRPr sz="1862" b="0" i="0" u="none" strike="noStrike" kern="1200" spc="0" baseline="0">
                <a:solidFill>
                  <a:schemeClr val="tx1">
                    <a:lumMod val="65000"/>
                    <a:lumOff val="35000"/>
                  </a:schemeClr>
                </a:solidFill>
                <a:latin typeface="+mn-lt"/>
                <a:ea typeface="+mn-ea"/>
                <a:cs typeface="+mn-cs"/>
              </a:defRPr>
            </a:pPr>
            <a:r>
              <a:rPr lang="en-US" dirty="0"/>
              <a:t>Predicted</a:t>
            </a:r>
            <a:r>
              <a:rPr lang="en-US" baseline="0" dirty="0"/>
              <a:t> Duration from </a:t>
            </a:r>
            <a:r>
              <a:rPr lang="en-US" baseline="0" dirty="0" err="1"/>
              <a:t>TacoLM</a:t>
            </a:r>
            <a:endParaRPr lang="en-US" dirty="0"/>
          </a:p>
        </c:rich>
      </c:tx>
      <c:overlay val="0"/>
      <c:spPr>
        <a:noFill/>
        <a:ln>
          <a:noFill/>
        </a:ln>
        <a:effectLst/>
      </c:spPr>
      <c:txPr>
        <a:bodyPr rot="0" spcFirstLastPara="1" vertOverflow="ellipsis" vert="horz" wrap="square" anchor="b" anchorCtr="0"/>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Dr. Porter is taking a walk.</c:v>
                </c:pt>
              </c:strCache>
            </c:strRef>
          </c:tx>
          <c:spPr>
            <a:ln w="57150" cap="rnd">
              <a:solidFill>
                <a:schemeClr val="accent1"/>
              </a:solidFill>
              <a:round/>
            </a:ln>
            <a:effectLst/>
          </c:spPr>
          <c:marker>
            <c:symbol val="none"/>
          </c:marker>
          <c:cat>
            <c:strRef>
              <c:f>Sheet1!$A$2:$A$10</c:f>
              <c:strCache>
                <c:ptCount val="9"/>
                <c:pt idx="0">
                  <c:v>second</c:v>
                </c:pt>
                <c:pt idx="1">
                  <c:v>mintue</c:v>
                </c:pt>
                <c:pt idx="2">
                  <c:v>hour</c:v>
                </c:pt>
                <c:pt idx="3">
                  <c:v>day</c:v>
                </c:pt>
                <c:pt idx="4">
                  <c:v>week</c:v>
                </c:pt>
                <c:pt idx="5">
                  <c:v>month</c:v>
                </c:pt>
                <c:pt idx="6">
                  <c:v>year</c:v>
                </c:pt>
                <c:pt idx="7">
                  <c:v>decade</c:v>
                </c:pt>
                <c:pt idx="8">
                  <c:v>century</c:v>
                </c:pt>
              </c:strCache>
            </c:strRef>
          </c:cat>
          <c:val>
            <c:numRef>
              <c:f>Sheet1!$B$2:$B$10</c:f>
              <c:numCache>
                <c:formatCode>General</c:formatCode>
                <c:ptCount val="9"/>
                <c:pt idx="0">
                  <c:v>6.7000000000000004E-2</c:v>
                </c:pt>
                <c:pt idx="1">
                  <c:v>0.33411673320000002</c:v>
                </c:pt>
                <c:pt idx="2">
                  <c:v>0.30587087159999998</c:v>
                </c:pt>
                <c:pt idx="3">
                  <c:v>0.16983672329999999</c:v>
                </c:pt>
                <c:pt idx="4">
                  <c:v>7.7125619620000002E-2</c:v>
                </c:pt>
                <c:pt idx="5">
                  <c:v>3.6263029519999997E-2</c:v>
                </c:pt>
                <c:pt idx="6">
                  <c:v>7.6979349339999998E-3</c:v>
                </c:pt>
                <c:pt idx="7">
                  <c:v>1.386041268E-3</c:v>
                </c:pt>
                <c:pt idx="8">
                  <c:v>3.4493728199999998E-4</c:v>
                </c:pt>
              </c:numCache>
            </c:numRef>
          </c:val>
          <c:smooth val="0"/>
          <c:extLst>
            <c:ext xmlns:c16="http://schemas.microsoft.com/office/drawing/2014/chart" uri="{C3380CC4-5D6E-409C-BE32-E72D297353CC}">
              <c16:uniqueId val="{00000000-F6AE-3149-B05A-BC23FB5DC5CA}"/>
            </c:ext>
          </c:extLst>
        </c:ser>
        <c:ser>
          <c:idx val="1"/>
          <c:order val="1"/>
          <c:tx>
            <c:strRef>
              <c:f>Sheet1!$C$1</c:f>
              <c:strCache>
                <c:ptCount val="1"/>
                <c:pt idx="0">
                  <c:v>Dr. Porter is taking a long vacation.</c:v>
                </c:pt>
              </c:strCache>
            </c:strRef>
          </c:tx>
          <c:spPr>
            <a:ln w="57150" cap="rnd">
              <a:solidFill>
                <a:schemeClr val="accent2"/>
              </a:solidFill>
              <a:round/>
            </a:ln>
            <a:effectLst/>
          </c:spPr>
          <c:marker>
            <c:symbol val="none"/>
          </c:marker>
          <c:cat>
            <c:strRef>
              <c:f>Sheet1!$A$2:$A$10</c:f>
              <c:strCache>
                <c:ptCount val="9"/>
                <c:pt idx="0">
                  <c:v>second</c:v>
                </c:pt>
                <c:pt idx="1">
                  <c:v>mintue</c:v>
                </c:pt>
                <c:pt idx="2">
                  <c:v>hour</c:v>
                </c:pt>
                <c:pt idx="3">
                  <c:v>day</c:v>
                </c:pt>
                <c:pt idx="4">
                  <c:v>week</c:v>
                </c:pt>
                <c:pt idx="5">
                  <c:v>month</c:v>
                </c:pt>
                <c:pt idx="6">
                  <c:v>year</c:v>
                </c:pt>
                <c:pt idx="7">
                  <c:v>decade</c:v>
                </c:pt>
                <c:pt idx="8">
                  <c:v>century</c:v>
                </c:pt>
              </c:strCache>
            </c:strRef>
          </c:cat>
          <c:val>
            <c:numRef>
              <c:f>Sheet1!$C$2:$C$10</c:f>
              <c:numCache>
                <c:formatCode>General</c:formatCode>
                <c:ptCount val="9"/>
                <c:pt idx="0">
                  <c:v>5.1173120709999999E-4</c:v>
                </c:pt>
                <c:pt idx="1">
                  <c:v>5.3639329539999997E-3</c:v>
                </c:pt>
                <c:pt idx="2">
                  <c:v>7.483196282E-2</c:v>
                </c:pt>
                <c:pt idx="3">
                  <c:v>0.26090242089999999</c:v>
                </c:pt>
                <c:pt idx="4">
                  <c:v>0.25999235030000001</c:v>
                </c:pt>
                <c:pt idx="5">
                  <c:v>0.22086822819999999</c:v>
                </c:pt>
                <c:pt idx="6">
                  <c:v>0.11866458019999999</c:v>
                </c:pt>
                <c:pt idx="7">
                  <c:v>4.4766527030000003E-2</c:v>
                </c:pt>
                <c:pt idx="8">
                  <c:v>1.409826636E-2</c:v>
                </c:pt>
              </c:numCache>
            </c:numRef>
          </c:val>
          <c:smooth val="0"/>
          <c:extLst>
            <c:ext xmlns:c16="http://schemas.microsoft.com/office/drawing/2014/chart" uri="{C3380CC4-5D6E-409C-BE32-E72D297353CC}">
              <c16:uniqueId val="{00000001-F6AE-3149-B05A-BC23FB5DC5CA}"/>
            </c:ext>
          </c:extLst>
        </c:ser>
        <c:dLbls>
          <c:showLegendKey val="0"/>
          <c:showVal val="0"/>
          <c:showCatName val="0"/>
          <c:showSerName val="0"/>
          <c:showPercent val="0"/>
          <c:showBubbleSize val="0"/>
        </c:dLbls>
        <c:smooth val="0"/>
        <c:axId val="1056609424"/>
        <c:axId val="1056150224"/>
      </c:lineChart>
      <c:catAx>
        <c:axId val="1056609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056150224"/>
        <c:crosses val="autoZero"/>
        <c:auto val="1"/>
        <c:lblAlgn val="ctr"/>
        <c:lblOffset val="100"/>
        <c:noMultiLvlLbl val="0"/>
      </c:catAx>
      <c:valAx>
        <c:axId val="10561502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5660942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b" anchorCtr="0"/>
          <a:lstStyle/>
          <a:p>
            <a:pPr>
              <a:defRPr sz="1862" b="0" i="0" u="none" strike="noStrike" kern="1200" spc="0" baseline="0">
                <a:solidFill>
                  <a:schemeClr val="tx1">
                    <a:lumMod val="65000"/>
                    <a:lumOff val="35000"/>
                  </a:schemeClr>
                </a:solidFill>
                <a:latin typeface="+mn-lt"/>
                <a:ea typeface="+mn-ea"/>
                <a:cs typeface="+mn-cs"/>
              </a:defRPr>
            </a:pPr>
            <a:r>
              <a:rPr lang="en-US" dirty="0"/>
              <a:t>Predicted</a:t>
            </a:r>
            <a:r>
              <a:rPr lang="en-US" baseline="0" dirty="0"/>
              <a:t> Duration from </a:t>
            </a:r>
            <a:r>
              <a:rPr lang="en-US" baseline="0" dirty="0" err="1"/>
              <a:t>TacoLM</a:t>
            </a:r>
            <a:endParaRPr lang="en-US" dirty="0"/>
          </a:p>
        </c:rich>
      </c:tx>
      <c:overlay val="0"/>
      <c:spPr>
        <a:noFill/>
        <a:ln>
          <a:noFill/>
        </a:ln>
        <a:effectLst/>
      </c:spPr>
      <c:txPr>
        <a:bodyPr rot="0" spcFirstLastPara="1" vertOverflow="ellipsis" vert="horz" wrap="square" anchor="b" anchorCtr="0"/>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Dr. Porter is taking a walk.</c:v>
                </c:pt>
              </c:strCache>
            </c:strRef>
          </c:tx>
          <c:spPr>
            <a:ln w="57150" cap="rnd">
              <a:solidFill>
                <a:schemeClr val="accent1"/>
              </a:solidFill>
              <a:round/>
            </a:ln>
            <a:effectLst/>
          </c:spPr>
          <c:marker>
            <c:symbol val="none"/>
          </c:marker>
          <c:cat>
            <c:strRef>
              <c:f>Sheet1!$A$2:$A$10</c:f>
              <c:strCache>
                <c:ptCount val="9"/>
                <c:pt idx="0">
                  <c:v>second</c:v>
                </c:pt>
                <c:pt idx="1">
                  <c:v>mintue</c:v>
                </c:pt>
                <c:pt idx="2">
                  <c:v>hour</c:v>
                </c:pt>
                <c:pt idx="3">
                  <c:v>day</c:v>
                </c:pt>
                <c:pt idx="4">
                  <c:v>week</c:v>
                </c:pt>
                <c:pt idx="5">
                  <c:v>month</c:v>
                </c:pt>
                <c:pt idx="6">
                  <c:v>year</c:v>
                </c:pt>
                <c:pt idx="7">
                  <c:v>decade</c:v>
                </c:pt>
                <c:pt idx="8">
                  <c:v>century</c:v>
                </c:pt>
              </c:strCache>
            </c:strRef>
          </c:cat>
          <c:val>
            <c:numRef>
              <c:f>Sheet1!$B$2:$B$10</c:f>
              <c:numCache>
                <c:formatCode>General</c:formatCode>
                <c:ptCount val="9"/>
                <c:pt idx="0">
                  <c:v>6.7000000000000004E-2</c:v>
                </c:pt>
                <c:pt idx="1">
                  <c:v>0.33411673320000002</c:v>
                </c:pt>
                <c:pt idx="2">
                  <c:v>0.30587087159999998</c:v>
                </c:pt>
                <c:pt idx="3">
                  <c:v>0.16983672329999999</c:v>
                </c:pt>
                <c:pt idx="4">
                  <c:v>7.7125619620000002E-2</c:v>
                </c:pt>
                <c:pt idx="5">
                  <c:v>3.6263029519999997E-2</c:v>
                </c:pt>
                <c:pt idx="6">
                  <c:v>7.6979349339999998E-3</c:v>
                </c:pt>
                <c:pt idx="7">
                  <c:v>1.386041268E-3</c:v>
                </c:pt>
                <c:pt idx="8">
                  <c:v>3.4493728199999998E-4</c:v>
                </c:pt>
              </c:numCache>
            </c:numRef>
          </c:val>
          <c:smooth val="0"/>
          <c:extLst>
            <c:ext xmlns:c16="http://schemas.microsoft.com/office/drawing/2014/chart" uri="{C3380CC4-5D6E-409C-BE32-E72D297353CC}">
              <c16:uniqueId val="{00000000-F6AE-3149-B05A-BC23FB5DC5CA}"/>
            </c:ext>
          </c:extLst>
        </c:ser>
        <c:ser>
          <c:idx val="1"/>
          <c:order val="1"/>
          <c:tx>
            <c:strRef>
              <c:f>Sheet1!$C$1</c:f>
              <c:strCache>
                <c:ptCount val="1"/>
                <c:pt idx="0">
                  <c:v>Dr. Porter is taking a long vacation.</c:v>
                </c:pt>
              </c:strCache>
            </c:strRef>
          </c:tx>
          <c:spPr>
            <a:ln w="57150" cap="rnd">
              <a:solidFill>
                <a:schemeClr val="accent2"/>
              </a:solidFill>
              <a:round/>
            </a:ln>
            <a:effectLst/>
          </c:spPr>
          <c:marker>
            <c:symbol val="none"/>
          </c:marker>
          <c:cat>
            <c:strRef>
              <c:f>Sheet1!$A$2:$A$10</c:f>
              <c:strCache>
                <c:ptCount val="9"/>
                <c:pt idx="0">
                  <c:v>second</c:v>
                </c:pt>
                <c:pt idx="1">
                  <c:v>mintue</c:v>
                </c:pt>
                <c:pt idx="2">
                  <c:v>hour</c:v>
                </c:pt>
                <c:pt idx="3">
                  <c:v>day</c:v>
                </c:pt>
                <c:pt idx="4">
                  <c:v>week</c:v>
                </c:pt>
                <c:pt idx="5">
                  <c:v>month</c:v>
                </c:pt>
                <c:pt idx="6">
                  <c:v>year</c:v>
                </c:pt>
                <c:pt idx="7">
                  <c:v>decade</c:v>
                </c:pt>
                <c:pt idx="8">
                  <c:v>century</c:v>
                </c:pt>
              </c:strCache>
            </c:strRef>
          </c:cat>
          <c:val>
            <c:numRef>
              <c:f>Sheet1!$C$2:$C$10</c:f>
              <c:numCache>
                <c:formatCode>General</c:formatCode>
                <c:ptCount val="9"/>
                <c:pt idx="0">
                  <c:v>5.1173120709999999E-4</c:v>
                </c:pt>
                <c:pt idx="1">
                  <c:v>5.3639329539999997E-3</c:v>
                </c:pt>
                <c:pt idx="2">
                  <c:v>7.483196282E-2</c:v>
                </c:pt>
                <c:pt idx="3">
                  <c:v>0.26090242089999999</c:v>
                </c:pt>
                <c:pt idx="4">
                  <c:v>0.25999235030000001</c:v>
                </c:pt>
                <c:pt idx="5">
                  <c:v>0.22086822819999999</c:v>
                </c:pt>
                <c:pt idx="6">
                  <c:v>0.11866458019999999</c:v>
                </c:pt>
                <c:pt idx="7">
                  <c:v>4.4766527030000003E-2</c:v>
                </c:pt>
                <c:pt idx="8">
                  <c:v>1.409826636E-2</c:v>
                </c:pt>
              </c:numCache>
            </c:numRef>
          </c:val>
          <c:smooth val="0"/>
          <c:extLst>
            <c:ext xmlns:c16="http://schemas.microsoft.com/office/drawing/2014/chart" uri="{C3380CC4-5D6E-409C-BE32-E72D297353CC}">
              <c16:uniqueId val="{00000001-F6AE-3149-B05A-BC23FB5DC5CA}"/>
            </c:ext>
          </c:extLst>
        </c:ser>
        <c:dLbls>
          <c:showLegendKey val="0"/>
          <c:showVal val="0"/>
          <c:showCatName val="0"/>
          <c:showSerName val="0"/>
          <c:showPercent val="0"/>
          <c:showBubbleSize val="0"/>
        </c:dLbls>
        <c:smooth val="0"/>
        <c:axId val="1056609424"/>
        <c:axId val="1056150224"/>
      </c:lineChart>
      <c:catAx>
        <c:axId val="1056609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056150224"/>
        <c:crosses val="autoZero"/>
        <c:auto val="1"/>
        <c:lblAlgn val="ctr"/>
        <c:lblOffset val="100"/>
        <c:noMultiLvlLbl val="0"/>
      </c:catAx>
      <c:valAx>
        <c:axId val="10561502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5660942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Predicted</a:t>
            </a:r>
            <a:r>
              <a:rPr lang="en-US" baseline="0" dirty="0"/>
              <a:t> Duration from </a:t>
            </a:r>
            <a:r>
              <a:rPr lang="en-US" baseline="0" dirty="0" err="1"/>
              <a:t>TacoLM</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I moved my chair</c:v>
                </c:pt>
              </c:strCache>
            </c:strRef>
          </c:tx>
          <c:spPr>
            <a:ln w="57150" cap="rnd">
              <a:solidFill>
                <a:schemeClr val="accent1"/>
              </a:solidFill>
              <a:round/>
            </a:ln>
            <a:effectLst/>
          </c:spPr>
          <c:marker>
            <c:symbol val="none"/>
          </c:marker>
          <c:cat>
            <c:strRef>
              <c:f>Sheet1!$A$2:$A$10</c:f>
              <c:strCache>
                <c:ptCount val="9"/>
                <c:pt idx="0">
                  <c:v>second</c:v>
                </c:pt>
                <c:pt idx="1">
                  <c:v>mintue</c:v>
                </c:pt>
                <c:pt idx="2">
                  <c:v>hour</c:v>
                </c:pt>
                <c:pt idx="3">
                  <c:v>day</c:v>
                </c:pt>
                <c:pt idx="4">
                  <c:v>week</c:v>
                </c:pt>
                <c:pt idx="5">
                  <c:v>month</c:v>
                </c:pt>
                <c:pt idx="6">
                  <c:v>year</c:v>
                </c:pt>
                <c:pt idx="7">
                  <c:v>decade</c:v>
                </c:pt>
                <c:pt idx="8">
                  <c:v>century</c:v>
                </c:pt>
              </c:strCache>
            </c:strRef>
          </c:cat>
          <c:val>
            <c:numRef>
              <c:f>Sheet1!$B$2:$B$10</c:f>
              <c:numCache>
                <c:formatCode>General</c:formatCode>
                <c:ptCount val="9"/>
                <c:pt idx="0">
                  <c:v>0.37543201440000001</c:v>
                </c:pt>
                <c:pt idx="1">
                  <c:v>0.3673904502</c:v>
                </c:pt>
                <c:pt idx="2">
                  <c:v>0.1632955395</c:v>
                </c:pt>
                <c:pt idx="3">
                  <c:v>4.8889856420000002E-2</c:v>
                </c:pt>
                <c:pt idx="4">
                  <c:v>1.842533298E-2</c:v>
                </c:pt>
                <c:pt idx="5">
                  <c:v>1.257611047E-2</c:v>
                </c:pt>
                <c:pt idx="6">
                  <c:v>6.6021891559999999E-3</c:v>
                </c:pt>
                <c:pt idx="7">
                  <c:v>4.3348950339999999E-3</c:v>
                </c:pt>
                <c:pt idx="8">
                  <c:v>3.0536117859999998E-3</c:v>
                </c:pt>
              </c:numCache>
            </c:numRef>
          </c:val>
          <c:smooth val="0"/>
          <c:extLst>
            <c:ext xmlns:c16="http://schemas.microsoft.com/office/drawing/2014/chart" uri="{C3380CC4-5D6E-409C-BE32-E72D297353CC}">
              <c16:uniqueId val="{00000000-F6AE-3149-B05A-BC23FB5DC5CA}"/>
            </c:ext>
          </c:extLst>
        </c:ser>
        <c:ser>
          <c:idx val="1"/>
          <c:order val="1"/>
          <c:tx>
            <c:strRef>
              <c:f>Sheet1!$C$1</c:f>
              <c:strCache>
                <c:ptCount val="1"/>
                <c:pt idx="0">
                  <c:v>I moved my piano</c:v>
                </c:pt>
              </c:strCache>
            </c:strRef>
          </c:tx>
          <c:spPr>
            <a:ln w="57150" cap="rnd">
              <a:solidFill>
                <a:schemeClr val="accent2"/>
              </a:solidFill>
              <a:round/>
            </a:ln>
            <a:effectLst/>
          </c:spPr>
          <c:marker>
            <c:symbol val="none"/>
          </c:marker>
          <c:cat>
            <c:strRef>
              <c:f>Sheet1!$A$2:$A$10</c:f>
              <c:strCache>
                <c:ptCount val="9"/>
                <c:pt idx="0">
                  <c:v>second</c:v>
                </c:pt>
                <c:pt idx="1">
                  <c:v>mintue</c:v>
                </c:pt>
                <c:pt idx="2">
                  <c:v>hour</c:v>
                </c:pt>
                <c:pt idx="3">
                  <c:v>day</c:v>
                </c:pt>
                <c:pt idx="4">
                  <c:v>week</c:v>
                </c:pt>
                <c:pt idx="5">
                  <c:v>month</c:v>
                </c:pt>
                <c:pt idx="6">
                  <c:v>year</c:v>
                </c:pt>
                <c:pt idx="7">
                  <c:v>decade</c:v>
                </c:pt>
                <c:pt idx="8">
                  <c:v>century</c:v>
                </c:pt>
              </c:strCache>
            </c:strRef>
          </c:cat>
          <c:val>
            <c:numRef>
              <c:f>Sheet1!$C$2:$C$10</c:f>
              <c:numCache>
                <c:formatCode>General</c:formatCode>
                <c:ptCount val="9"/>
                <c:pt idx="0">
                  <c:v>5.7853074439999999E-2</c:v>
                </c:pt>
                <c:pt idx="1">
                  <c:v>0.1433579824</c:v>
                </c:pt>
                <c:pt idx="2">
                  <c:v>0.201118349</c:v>
                </c:pt>
                <c:pt idx="3">
                  <c:v>0.19860054539999999</c:v>
                </c:pt>
                <c:pt idx="4">
                  <c:v>0.1222285236</c:v>
                </c:pt>
                <c:pt idx="5">
                  <c:v>0.1197709396</c:v>
                </c:pt>
                <c:pt idx="6">
                  <c:v>7.1418302949999998E-2</c:v>
                </c:pt>
                <c:pt idx="7">
                  <c:v>5.1234750689999997E-2</c:v>
                </c:pt>
                <c:pt idx="8">
                  <c:v>3.4417531879999998E-2</c:v>
                </c:pt>
              </c:numCache>
            </c:numRef>
          </c:val>
          <c:smooth val="0"/>
          <c:extLst>
            <c:ext xmlns:c16="http://schemas.microsoft.com/office/drawing/2014/chart" uri="{C3380CC4-5D6E-409C-BE32-E72D297353CC}">
              <c16:uniqueId val="{00000001-F6AE-3149-B05A-BC23FB5DC5CA}"/>
            </c:ext>
          </c:extLst>
        </c:ser>
        <c:dLbls>
          <c:showLegendKey val="0"/>
          <c:showVal val="0"/>
          <c:showCatName val="0"/>
          <c:showSerName val="0"/>
          <c:showPercent val="0"/>
          <c:showBubbleSize val="0"/>
        </c:dLbls>
        <c:smooth val="0"/>
        <c:axId val="1056609424"/>
        <c:axId val="1056150224"/>
      </c:lineChart>
      <c:catAx>
        <c:axId val="1056609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056150224"/>
        <c:crosses val="autoZero"/>
        <c:auto val="1"/>
        <c:lblAlgn val="ctr"/>
        <c:lblOffset val="100"/>
        <c:noMultiLvlLbl val="0"/>
      </c:catAx>
      <c:valAx>
        <c:axId val="10561502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5660942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BERT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Duration</c:v>
                </c:pt>
                <c:pt idx="1">
                  <c:v>Frequency</c:v>
                </c:pt>
                <c:pt idx="2">
                  <c:v>Typical Time (avg)</c:v>
                </c:pt>
              </c:strCache>
            </c:strRef>
          </c:cat>
          <c:val>
            <c:numRef>
              <c:f>Sheet1!$B$2:$B$4</c:f>
              <c:numCache>
                <c:formatCode>General</c:formatCode>
                <c:ptCount val="3"/>
                <c:pt idx="0">
                  <c:v>1.33</c:v>
                </c:pt>
                <c:pt idx="1">
                  <c:v>1.68</c:v>
                </c:pt>
                <c:pt idx="2">
                  <c:v>1.98</c:v>
                </c:pt>
              </c:numCache>
            </c:numRef>
          </c:val>
          <c:extLst>
            <c:ext xmlns:c16="http://schemas.microsoft.com/office/drawing/2014/chart" uri="{C3380CC4-5D6E-409C-BE32-E72D297353CC}">
              <c16:uniqueId val="{00000000-EAAE-8C46-8F4A-A355C903762E}"/>
            </c:ext>
          </c:extLst>
        </c:ser>
        <c:ser>
          <c:idx val="1"/>
          <c:order val="1"/>
          <c:tx>
            <c:strRef>
              <c:f>Sheet1!$C$1</c:f>
              <c:strCache>
                <c:ptCount val="1"/>
                <c:pt idx="0">
                  <c:v>TacoLM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Duration</c:v>
                </c:pt>
                <c:pt idx="1">
                  <c:v>Frequency</c:v>
                </c:pt>
                <c:pt idx="2">
                  <c:v>Typical Time (avg)</c:v>
                </c:pt>
              </c:strCache>
            </c:strRef>
          </c:cat>
          <c:val>
            <c:numRef>
              <c:f>Sheet1!$C$2:$C$4</c:f>
              <c:numCache>
                <c:formatCode>General</c:formatCode>
                <c:ptCount val="3"/>
                <c:pt idx="0">
                  <c:v>0.75</c:v>
                </c:pt>
                <c:pt idx="1">
                  <c:v>1.17</c:v>
                </c:pt>
                <c:pt idx="2">
                  <c:v>1.74</c:v>
                </c:pt>
              </c:numCache>
            </c:numRef>
          </c:val>
          <c:extLst>
            <c:ext xmlns:c16="http://schemas.microsoft.com/office/drawing/2014/chart" uri="{C3380CC4-5D6E-409C-BE32-E72D297353CC}">
              <c16:uniqueId val="{00000001-EAAE-8C46-8F4A-A355C903762E}"/>
            </c:ext>
          </c:extLst>
        </c:ser>
        <c:dLbls>
          <c:showLegendKey val="0"/>
          <c:showVal val="1"/>
          <c:showCatName val="0"/>
          <c:showSerName val="0"/>
          <c:showPercent val="0"/>
          <c:showBubbleSize val="0"/>
        </c:dLbls>
        <c:gapWidth val="150"/>
        <c:overlap val="-25"/>
        <c:axId val="1214027120"/>
        <c:axId val="1214028800"/>
      </c:barChart>
      <c:catAx>
        <c:axId val="1214027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214028800"/>
        <c:crosses val="autoZero"/>
        <c:auto val="1"/>
        <c:lblAlgn val="ctr"/>
        <c:lblOffset val="100"/>
        <c:noMultiLvlLbl val="0"/>
      </c:catAx>
      <c:valAx>
        <c:axId val="1214028800"/>
        <c:scaling>
          <c:orientation val="minMax"/>
          <c:max val="2"/>
          <c:min val="0"/>
        </c:scaling>
        <c:delete val="1"/>
        <c:axPos val="l"/>
        <c:numFmt formatCode="General" sourceLinked="1"/>
        <c:majorTickMark val="none"/>
        <c:minorTickMark val="none"/>
        <c:tickLblPos val="nextTo"/>
        <c:crossAx val="1214027120"/>
        <c:crosses val="autoZero"/>
        <c:crossBetween val="between"/>
      </c:valAx>
      <c:spPr>
        <a:noFill/>
        <a:ln>
          <a:noFill/>
        </a:ln>
        <a:effectLst/>
      </c:spPr>
    </c:plotArea>
    <c:legend>
      <c:legendPos val="t"/>
      <c:layout>
        <c:manualLayout>
          <c:xMode val="edge"/>
          <c:yMode val="edge"/>
          <c:x val="0.35449662501500767"/>
          <c:y val="8.2920405451150286E-2"/>
          <c:w val="0.29100662183600362"/>
          <c:h val="0.1477630575782018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BERT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Duration</c:v>
                </c:pt>
              </c:strCache>
            </c:strRef>
          </c:cat>
          <c:val>
            <c:numRef>
              <c:f>Sheet1!$B$2</c:f>
              <c:numCache>
                <c:formatCode>General</c:formatCode>
                <c:ptCount val="1"/>
                <c:pt idx="0">
                  <c:v>1.77</c:v>
                </c:pt>
              </c:numCache>
            </c:numRef>
          </c:val>
          <c:extLst>
            <c:ext xmlns:c16="http://schemas.microsoft.com/office/drawing/2014/chart" uri="{C3380CC4-5D6E-409C-BE32-E72D297353CC}">
              <c16:uniqueId val="{00000000-1D13-764C-B541-9C9C317A92DE}"/>
            </c:ext>
          </c:extLst>
        </c:ser>
        <c:ser>
          <c:idx val="1"/>
          <c:order val="1"/>
          <c:tx>
            <c:strRef>
              <c:f>Sheet1!$C$1</c:f>
              <c:strCache>
                <c:ptCount val="1"/>
                <c:pt idx="0">
                  <c:v>TacoLM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Duration</c:v>
                </c:pt>
              </c:strCache>
            </c:strRef>
          </c:cat>
          <c:val>
            <c:numRef>
              <c:f>Sheet1!$C$2</c:f>
              <c:numCache>
                <c:formatCode>General</c:formatCode>
                <c:ptCount val="1"/>
                <c:pt idx="0">
                  <c:v>1.49</c:v>
                </c:pt>
              </c:numCache>
            </c:numRef>
          </c:val>
          <c:extLst>
            <c:ext xmlns:c16="http://schemas.microsoft.com/office/drawing/2014/chart" uri="{C3380CC4-5D6E-409C-BE32-E72D297353CC}">
              <c16:uniqueId val="{00000001-1D13-764C-B541-9C9C317A92DE}"/>
            </c:ext>
          </c:extLst>
        </c:ser>
        <c:dLbls>
          <c:showLegendKey val="0"/>
          <c:showVal val="1"/>
          <c:showCatName val="0"/>
          <c:showSerName val="0"/>
          <c:showPercent val="0"/>
          <c:showBubbleSize val="0"/>
        </c:dLbls>
        <c:gapWidth val="150"/>
        <c:overlap val="-25"/>
        <c:axId val="1214027120"/>
        <c:axId val="1214028800"/>
      </c:barChart>
      <c:catAx>
        <c:axId val="1214027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214028800"/>
        <c:crosses val="autoZero"/>
        <c:auto val="1"/>
        <c:lblAlgn val="ctr"/>
        <c:lblOffset val="100"/>
        <c:noMultiLvlLbl val="0"/>
      </c:catAx>
      <c:valAx>
        <c:axId val="1214028800"/>
        <c:scaling>
          <c:orientation val="minMax"/>
          <c:max val="2"/>
          <c:min val="0"/>
        </c:scaling>
        <c:delete val="1"/>
        <c:axPos val="l"/>
        <c:numFmt formatCode="General" sourceLinked="1"/>
        <c:majorTickMark val="none"/>
        <c:minorTickMark val="none"/>
        <c:tickLblPos val="nextTo"/>
        <c:crossAx val="12140271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BERT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Accuracy</c:v>
                </c:pt>
                <c:pt idx="1">
                  <c:v>&lt;Day F1</c:v>
                </c:pt>
                <c:pt idx="2">
                  <c:v>&gt;Day F1</c:v>
                </c:pt>
              </c:strCache>
            </c:strRef>
          </c:cat>
          <c:val>
            <c:numRef>
              <c:f>Sheet1!$B$2:$B$4</c:f>
              <c:numCache>
                <c:formatCode>General</c:formatCode>
                <c:ptCount val="3"/>
                <c:pt idx="0">
                  <c:v>73.7</c:v>
                </c:pt>
                <c:pt idx="1">
                  <c:v>63.7</c:v>
                </c:pt>
                <c:pt idx="2">
                  <c:v>79</c:v>
                </c:pt>
              </c:numCache>
            </c:numRef>
          </c:val>
          <c:extLst>
            <c:ext xmlns:c16="http://schemas.microsoft.com/office/drawing/2014/chart" uri="{C3380CC4-5D6E-409C-BE32-E72D297353CC}">
              <c16:uniqueId val="{00000000-FE9A-9C4C-88BD-9A7985ED6FFF}"/>
            </c:ext>
          </c:extLst>
        </c:ser>
        <c:ser>
          <c:idx val="1"/>
          <c:order val="1"/>
          <c:tx>
            <c:strRef>
              <c:f>Sheet1!$C$1</c:f>
              <c:strCache>
                <c:ptCount val="1"/>
                <c:pt idx="0">
                  <c:v>TacoLM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Accuracy</c:v>
                </c:pt>
                <c:pt idx="1">
                  <c:v>&lt;Day F1</c:v>
                </c:pt>
                <c:pt idx="2">
                  <c:v>&gt;Day F1</c:v>
                </c:pt>
              </c:strCache>
            </c:strRef>
          </c:cat>
          <c:val>
            <c:numRef>
              <c:f>Sheet1!$C$2:$C$4</c:f>
              <c:numCache>
                <c:formatCode>General</c:formatCode>
                <c:ptCount val="3"/>
                <c:pt idx="0">
                  <c:v>81.7</c:v>
                </c:pt>
                <c:pt idx="1">
                  <c:v>74.8</c:v>
                </c:pt>
                <c:pt idx="2">
                  <c:v>85.6</c:v>
                </c:pt>
              </c:numCache>
            </c:numRef>
          </c:val>
          <c:extLst>
            <c:ext xmlns:c16="http://schemas.microsoft.com/office/drawing/2014/chart" uri="{C3380CC4-5D6E-409C-BE32-E72D297353CC}">
              <c16:uniqueId val="{00000001-FE9A-9C4C-88BD-9A7985ED6FFF}"/>
            </c:ext>
          </c:extLst>
        </c:ser>
        <c:dLbls>
          <c:showLegendKey val="0"/>
          <c:showVal val="1"/>
          <c:showCatName val="0"/>
          <c:showSerName val="0"/>
          <c:showPercent val="0"/>
          <c:showBubbleSize val="0"/>
        </c:dLbls>
        <c:gapWidth val="150"/>
        <c:overlap val="-25"/>
        <c:axId val="1214027120"/>
        <c:axId val="1214028800"/>
      </c:barChart>
      <c:catAx>
        <c:axId val="1214027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214028800"/>
        <c:crosses val="autoZero"/>
        <c:auto val="1"/>
        <c:lblAlgn val="ctr"/>
        <c:lblOffset val="100"/>
        <c:noMultiLvlLbl val="0"/>
      </c:catAx>
      <c:valAx>
        <c:axId val="1214028800"/>
        <c:scaling>
          <c:orientation val="minMax"/>
          <c:min val="50"/>
        </c:scaling>
        <c:delete val="1"/>
        <c:axPos val="l"/>
        <c:numFmt formatCode="General" sourceLinked="1"/>
        <c:majorTickMark val="none"/>
        <c:minorTickMark val="none"/>
        <c:tickLblPos val="nextTo"/>
        <c:crossAx val="121402712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BERT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Coreference</c:v>
                </c:pt>
                <c:pt idx="1">
                  <c:v>Child-Parent</c:v>
                </c:pt>
                <c:pt idx="2">
                  <c:v>Parent-Child</c:v>
                </c:pt>
              </c:strCache>
            </c:strRef>
          </c:cat>
          <c:val>
            <c:numRef>
              <c:f>Sheet1!$B$2:$B$4</c:f>
              <c:numCache>
                <c:formatCode>General</c:formatCode>
                <c:ptCount val="3"/>
                <c:pt idx="0">
                  <c:v>47.9</c:v>
                </c:pt>
                <c:pt idx="1">
                  <c:v>40.700000000000003</c:v>
                </c:pt>
                <c:pt idx="2">
                  <c:v>40.6</c:v>
                </c:pt>
              </c:numCache>
            </c:numRef>
          </c:val>
          <c:extLst>
            <c:ext xmlns:c16="http://schemas.microsoft.com/office/drawing/2014/chart" uri="{C3380CC4-5D6E-409C-BE32-E72D297353CC}">
              <c16:uniqueId val="{00000000-6EBC-9242-982D-81664E6E1526}"/>
            </c:ext>
          </c:extLst>
        </c:ser>
        <c:ser>
          <c:idx val="1"/>
          <c:order val="1"/>
          <c:tx>
            <c:strRef>
              <c:f>Sheet1!$C$1</c:f>
              <c:strCache>
                <c:ptCount val="1"/>
                <c:pt idx="0">
                  <c:v>TacoLM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Coreference</c:v>
                </c:pt>
                <c:pt idx="1">
                  <c:v>Child-Parent</c:v>
                </c:pt>
                <c:pt idx="2">
                  <c:v>Parent-Child</c:v>
                </c:pt>
              </c:strCache>
            </c:strRef>
          </c:cat>
          <c:val>
            <c:numRef>
              <c:f>Sheet1!$C$2:$C$4</c:f>
              <c:numCache>
                <c:formatCode>General</c:formatCode>
                <c:ptCount val="3"/>
                <c:pt idx="0">
                  <c:v>51.5</c:v>
                </c:pt>
                <c:pt idx="1">
                  <c:v>49.4</c:v>
                </c:pt>
                <c:pt idx="2">
                  <c:v>48.5</c:v>
                </c:pt>
              </c:numCache>
            </c:numRef>
          </c:val>
          <c:extLst>
            <c:ext xmlns:c16="http://schemas.microsoft.com/office/drawing/2014/chart" uri="{C3380CC4-5D6E-409C-BE32-E72D297353CC}">
              <c16:uniqueId val="{00000001-6EBC-9242-982D-81664E6E1526}"/>
            </c:ext>
          </c:extLst>
        </c:ser>
        <c:dLbls>
          <c:showLegendKey val="0"/>
          <c:showVal val="1"/>
          <c:showCatName val="0"/>
          <c:showSerName val="0"/>
          <c:showPercent val="0"/>
          <c:showBubbleSize val="0"/>
        </c:dLbls>
        <c:gapWidth val="150"/>
        <c:overlap val="-25"/>
        <c:axId val="1214027120"/>
        <c:axId val="1214028800"/>
      </c:barChart>
      <c:catAx>
        <c:axId val="1214027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214028800"/>
        <c:crosses val="autoZero"/>
        <c:auto val="1"/>
        <c:lblAlgn val="ctr"/>
        <c:lblOffset val="100"/>
        <c:noMultiLvlLbl val="0"/>
      </c:catAx>
      <c:valAx>
        <c:axId val="1214028800"/>
        <c:scaling>
          <c:orientation val="minMax"/>
          <c:min val="30"/>
        </c:scaling>
        <c:delete val="1"/>
        <c:axPos val="l"/>
        <c:numFmt formatCode="General" sourceLinked="1"/>
        <c:majorTickMark val="out"/>
        <c:minorTickMark val="none"/>
        <c:tickLblPos val="nextTo"/>
        <c:crossAx val="121402712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BERT</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Duration</c:v>
                </c:pt>
                <c:pt idx="1">
                  <c:v>Frequency</c:v>
                </c:pt>
                <c:pt idx="2">
                  <c:v>Typical Time</c:v>
                </c:pt>
                <c:pt idx="3">
                  <c:v>Stationarity</c:v>
                </c:pt>
                <c:pt idx="4">
                  <c:v>Ordering</c:v>
                </c:pt>
              </c:strCache>
            </c:strRef>
          </c:cat>
          <c:val>
            <c:numRef>
              <c:f>Sheet1!$B$2:$B$6</c:f>
              <c:numCache>
                <c:formatCode>General</c:formatCode>
                <c:ptCount val="5"/>
                <c:pt idx="0">
                  <c:v>33.4</c:v>
                </c:pt>
                <c:pt idx="1">
                  <c:v>43.3</c:v>
                </c:pt>
                <c:pt idx="2">
                  <c:v>39.5</c:v>
                </c:pt>
                <c:pt idx="3">
                  <c:v>57.6</c:v>
                </c:pt>
                <c:pt idx="4">
                  <c:v>36.5</c:v>
                </c:pt>
              </c:numCache>
            </c:numRef>
          </c:val>
          <c:extLst>
            <c:ext xmlns:c16="http://schemas.microsoft.com/office/drawing/2014/chart" uri="{C3380CC4-5D6E-409C-BE32-E72D297353CC}">
              <c16:uniqueId val="{00000000-AA77-0646-9B3E-05DCF134DA23}"/>
            </c:ext>
          </c:extLst>
        </c:ser>
        <c:ser>
          <c:idx val="1"/>
          <c:order val="1"/>
          <c:tx>
            <c:strRef>
              <c:f>Sheet1!$C$1</c:f>
              <c:strCache>
                <c:ptCount val="1"/>
                <c:pt idx="0">
                  <c:v>TacoLM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Duration</c:v>
                </c:pt>
                <c:pt idx="1">
                  <c:v>Frequency</c:v>
                </c:pt>
                <c:pt idx="2">
                  <c:v>Typical Time</c:v>
                </c:pt>
                <c:pt idx="3">
                  <c:v>Stationarity</c:v>
                </c:pt>
                <c:pt idx="4">
                  <c:v>Ordering</c:v>
                </c:pt>
              </c:strCache>
            </c:strRef>
          </c:cat>
          <c:val>
            <c:numRef>
              <c:f>Sheet1!$C$2:$C$6</c:f>
              <c:numCache>
                <c:formatCode>General</c:formatCode>
                <c:ptCount val="5"/>
                <c:pt idx="0">
                  <c:v>34.6</c:v>
                </c:pt>
                <c:pt idx="1">
                  <c:v>45.1</c:v>
                </c:pt>
                <c:pt idx="2">
                  <c:v>40.9</c:v>
                </c:pt>
                <c:pt idx="3">
                  <c:v>57.9</c:v>
                </c:pt>
                <c:pt idx="4">
                  <c:v>35.1</c:v>
                </c:pt>
              </c:numCache>
            </c:numRef>
          </c:val>
          <c:extLst>
            <c:ext xmlns:c16="http://schemas.microsoft.com/office/drawing/2014/chart" uri="{C3380CC4-5D6E-409C-BE32-E72D297353CC}">
              <c16:uniqueId val="{00000001-AA77-0646-9B3E-05DCF134DA23}"/>
            </c:ext>
          </c:extLst>
        </c:ser>
        <c:dLbls>
          <c:showLegendKey val="0"/>
          <c:showVal val="1"/>
          <c:showCatName val="0"/>
          <c:showSerName val="0"/>
          <c:showPercent val="0"/>
          <c:showBubbleSize val="0"/>
        </c:dLbls>
        <c:gapWidth val="150"/>
        <c:overlap val="-25"/>
        <c:axId val="1214027120"/>
        <c:axId val="1214028800"/>
      </c:barChart>
      <c:catAx>
        <c:axId val="1214027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crossAx val="1214028800"/>
        <c:crosses val="autoZero"/>
        <c:auto val="1"/>
        <c:lblAlgn val="ctr"/>
        <c:lblOffset val="100"/>
        <c:noMultiLvlLbl val="0"/>
      </c:catAx>
      <c:valAx>
        <c:axId val="1214028800"/>
        <c:scaling>
          <c:orientation val="minMax"/>
          <c:min val="30"/>
        </c:scaling>
        <c:delete val="1"/>
        <c:axPos val="l"/>
        <c:numFmt formatCode="General" sourceLinked="1"/>
        <c:majorTickMark val="out"/>
        <c:minorTickMark val="none"/>
        <c:tickLblPos val="nextTo"/>
        <c:crossAx val="121402712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0-02-04T15:44:11.349" idx="1">
    <p:pos x="1484" y="1039"/>
    <p:text>They are all examples, not exhaustive. </p:text>
    <p:extLst>
      <p:ext uri="{C676402C-5697-4E1C-873F-D02D1690AC5C}">
        <p15:threadingInfo xmlns:p15="http://schemas.microsoft.com/office/powerpoint/2012/main" timeZoneBias="300"/>
      </p:ext>
    </p:extLst>
  </p:cm>
</p:cmLst>
</file>

<file path=ppt/media/image1.tiff>
</file>

<file path=ppt/media/image10.tiff>
</file>

<file path=ppt/media/image13.png>
</file>

<file path=ppt/media/image3.png>
</file>

<file path=ppt/media/image4.jpg>
</file>

<file path=ppt/media/image5.jpg>
</file>

<file path=ppt/media/image6.tiff>
</file>

<file path=ppt/media/image7.tiff>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E61AF7-11D0-DF4A-ADFD-9C4B417023E5}" type="datetimeFigureOut">
              <a:rPr lang="en-US" smtClean="0"/>
              <a:t>6/17/20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DDFA38-32CD-004A-B2D7-6BDBF10281FC}" type="slidenum">
              <a:rPr lang="en-US" smtClean="0"/>
              <a:t>‹#›</a:t>
            </a:fld>
            <a:endParaRPr lang="en-US"/>
          </a:p>
        </p:txBody>
      </p:sp>
    </p:spTree>
    <p:extLst>
      <p:ext uri="{BB962C8B-B14F-4D97-AF65-F5344CB8AC3E}">
        <p14:creationId xmlns:p14="http://schemas.microsoft.com/office/powerpoint/2010/main" val="983937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our work titled …… This is done with my co-authors </a:t>
            </a:r>
            <a:r>
              <a:rPr lang="en-US" dirty="0" err="1"/>
              <a:t>Qiang</a:t>
            </a:r>
            <a:r>
              <a:rPr lang="en-US" dirty="0"/>
              <a:t> Ning and Daniel </a:t>
            </a:r>
            <a:r>
              <a:rPr lang="en-US" dirty="0" err="1"/>
              <a:t>Khashabi</a:t>
            </a:r>
            <a:r>
              <a:rPr lang="en-US" dirty="0"/>
              <a:t> who are now at AI2, and my advisor Dan Roth.</a:t>
            </a:r>
          </a:p>
        </p:txBody>
      </p:sp>
      <p:sp>
        <p:nvSpPr>
          <p:cNvPr id="4" name="Slide Number Placeholder 3"/>
          <p:cNvSpPr>
            <a:spLocks noGrp="1"/>
          </p:cNvSpPr>
          <p:nvPr>
            <p:ph type="sldNum" sz="quarter" idx="5"/>
          </p:nvPr>
        </p:nvSpPr>
        <p:spPr/>
        <p:txBody>
          <a:bodyPr/>
          <a:lstStyle/>
          <a:p>
            <a:fld id="{2FDDFA38-32CD-004A-B2D7-6BDBF10281FC}" type="slidenum">
              <a:rPr lang="en-US" smtClean="0"/>
              <a:t>1</a:t>
            </a:fld>
            <a:endParaRPr lang="en-US"/>
          </a:p>
        </p:txBody>
      </p:sp>
    </p:spTree>
    <p:extLst>
      <p:ext uri="{BB962C8B-B14F-4D97-AF65-F5344CB8AC3E}">
        <p14:creationId xmlns:p14="http://schemas.microsoft.com/office/powerpoint/2010/main" val="30053685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t>
            </a:r>
            <a:r>
              <a:rPr lang="en-US" dirty="0"/>
              <a:t>There are several reasons why building a time-aware model with minimal supervision is challenging. </a:t>
            </a:r>
            <a:r>
              <a:rPr lang="en-US" sz="1200" b="0" i="0" kern="1200" dirty="0">
                <a:solidFill>
                  <a:schemeClr val="tx1"/>
                </a:solidFill>
                <a:effectLst/>
                <a:latin typeface="+mn-lt"/>
                <a:ea typeface="+mn-ea"/>
                <a:cs typeface="+mn-cs"/>
              </a:rPr>
              <a:t>♦</a:t>
            </a:r>
            <a:r>
              <a:rPr lang="en-US" dirty="0"/>
              <a:t>First, there are reporting biases. That is, </a:t>
            </a:r>
            <a:r>
              <a:rPr lang="en-US" sz="1200" b="0" i="0" kern="1200" dirty="0">
                <a:solidFill>
                  <a:schemeClr val="tx1"/>
                </a:solidFill>
                <a:effectLst/>
                <a:latin typeface="+mn-lt"/>
                <a:ea typeface="+mn-ea"/>
                <a:cs typeface="+mn-cs"/>
              </a:rPr>
              <a:t>♦</a:t>
            </a:r>
            <a:r>
              <a:rPr lang="en-US" dirty="0"/>
              <a:t>people rarely mention the temporal commonsense information to be efficient in written language, so it’s rare to observe phrases like “it took me 2 seconds to move my chair”. </a:t>
            </a:r>
            <a:r>
              <a:rPr lang="en-US" sz="1200" b="0" i="0" kern="1200" dirty="0">
                <a:solidFill>
                  <a:schemeClr val="tx1"/>
                </a:solidFill>
                <a:effectLst/>
                <a:latin typeface="+mn-lt"/>
                <a:ea typeface="+mn-ea"/>
                <a:cs typeface="+mn-cs"/>
              </a:rPr>
              <a:t>♦</a:t>
            </a:r>
            <a:r>
              <a:rPr lang="en-US" dirty="0"/>
              <a:t>However, people sometimes highlight the rarities, so we may see sentences like “it took me an hour to move my chair”. This confuses a model that tries to learn or acquire such information from unannotated natural text. </a:t>
            </a:r>
          </a:p>
          <a:p>
            <a:r>
              <a:rPr lang="en-US" sz="1200" b="0" i="0" kern="1200" dirty="0">
                <a:solidFill>
                  <a:schemeClr val="tx1"/>
                </a:solidFill>
                <a:effectLst/>
                <a:latin typeface="+mn-lt"/>
                <a:ea typeface="+mn-ea"/>
                <a:cs typeface="+mn-cs"/>
              </a:rPr>
              <a:t>♦</a:t>
            </a:r>
            <a:r>
              <a:rPr lang="en-US" dirty="0"/>
              <a:t>This task is also highly contextual, as we want our model to attend to fine grained contexts. </a:t>
            </a:r>
            <a:r>
              <a:rPr lang="en-US" sz="1200" b="0" i="0" kern="1200" dirty="0">
                <a:solidFill>
                  <a:schemeClr val="tx1"/>
                </a:solidFill>
                <a:effectLst/>
                <a:latin typeface="+mn-lt"/>
                <a:ea typeface="+mn-ea"/>
                <a:cs typeface="+mn-cs"/>
              </a:rPr>
              <a:t>♦</a:t>
            </a:r>
            <a:r>
              <a:rPr lang="en-US" dirty="0"/>
              <a:t>For example, it is meaningless to predict the duration of “move”, as we will need to at least know more about the object, and the duration of move depends on the object’s weight or size, or even more. </a:t>
            </a:r>
          </a:p>
          <a:p>
            <a:r>
              <a:rPr lang="en-US" sz="1200" b="0" i="0" kern="1200" dirty="0">
                <a:solidFill>
                  <a:schemeClr val="tx1"/>
                </a:solidFill>
                <a:effectLst/>
                <a:latin typeface="+mn-lt"/>
                <a:ea typeface="+mn-ea"/>
                <a:cs typeface="+mn-cs"/>
              </a:rPr>
              <a:t>♦</a:t>
            </a:r>
            <a:r>
              <a:rPr lang="en-US" dirty="0"/>
              <a:t>Our proposed </a:t>
            </a:r>
            <a:r>
              <a:rPr lang="en-US" dirty="0" err="1"/>
              <a:t>TacoLM</a:t>
            </a:r>
            <a:r>
              <a:rPr lang="en-US" dirty="0"/>
              <a:t> is able to address reporting biases to some level and attends to the context. As shown here, </a:t>
            </a:r>
            <a:r>
              <a:rPr lang="en-US" dirty="0" err="1"/>
              <a:t>TacoLM</a:t>
            </a:r>
            <a:r>
              <a:rPr lang="en-US" dirty="0"/>
              <a:t> correctly predicts that moving a chair takes only </a:t>
            </a:r>
            <a:r>
              <a:rPr lang="en-US" dirty="0" err="1"/>
              <a:t>seonds</a:t>
            </a:r>
            <a:r>
              <a:rPr lang="en-US" dirty="0"/>
              <a:t> while moving a piano takes much longer, averaging hours. </a:t>
            </a:r>
          </a:p>
        </p:txBody>
      </p:sp>
      <p:sp>
        <p:nvSpPr>
          <p:cNvPr id="4" name="Slide Number Placeholder 3"/>
          <p:cNvSpPr>
            <a:spLocks noGrp="1"/>
          </p:cNvSpPr>
          <p:nvPr>
            <p:ph type="sldNum" sz="quarter" idx="5"/>
          </p:nvPr>
        </p:nvSpPr>
        <p:spPr/>
        <p:txBody>
          <a:bodyPr/>
          <a:lstStyle/>
          <a:p>
            <a:fld id="{2FDDFA38-32CD-004A-B2D7-6BDBF10281FC}" type="slidenum">
              <a:rPr lang="en-US" smtClean="0"/>
              <a:t>10</a:t>
            </a:fld>
            <a:endParaRPr lang="en-US"/>
          </a:p>
        </p:txBody>
      </p:sp>
    </p:spTree>
    <p:extLst>
      <p:ext uri="{BB962C8B-B14F-4D97-AF65-F5344CB8AC3E}">
        <p14:creationId xmlns:p14="http://schemas.microsoft.com/office/powerpoint/2010/main" val="3688858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DDFA38-32CD-004A-B2D7-6BDBF10281FC}" type="slidenum">
              <a:rPr lang="en-US" smtClean="0"/>
              <a:t>13</a:t>
            </a:fld>
            <a:endParaRPr lang="en-US"/>
          </a:p>
        </p:txBody>
      </p:sp>
    </p:spTree>
    <p:extLst>
      <p:ext uri="{BB962C8B-B14F-4D97-AF65-F5344CB8AC3E}">
        <p14:creationId xmlns:p14="http://schemas.microsoft.com/office/powerpoint/2010/main" val="39007458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DDFA38-32CD-004A-B2D7-6BDBF10281FC}" type="slidenum">
              <a:rPr lang="en-US" smtClean="0"/>
              <a:t>14</a:t>
            </a:fld>
            <a:endParaRPr lang="en-US"/>
          </a:p>
        </p:txBody>
      </p:sp>
    </p:spTree>
    <p:extLst>
      <p:ext uri="{BB962C8B-B14F-4D97-AF65-F5344CB8AC3E}">
        <p14:creationId xmlns:p14="http://schemas.microsoft.com/office/powerpoint/2010/main" val="14887154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t>
            </a:r>
            <a:r>
              <a:rPr lang="en-US" dirty="0"/>
              <a:t>With the goal of building a general time-aware LM with minimal supervision, </a:t>
            </a:r>
            <a:r>
              <a:rPr lang="en-US" sz="1200" b="0" i="0" kern="1200" dirty="0">
                <a:solidFill>
                  <a:schemeClr val="tx1"/>
                </a:solidFill>
                <a:effectLst/>
                <a:latin typeface="+mn-lt"/>
                <a:ea typeface="+mn-ea"/>
                <a:cs typeface="+mn-cs"/>
              </a:rPr>
              <a:t>♦</a:t>
            </a:r>
            <a:r>
              <a:rPr lang="en-US" dirty="0"/>
              <a:t>we start with a focused, unsupervised information extraction step, </a:t>
            </a:r>
            <a:r>
              <a:rPr lang="en-US" sz="1200" b="0" i="0" kern="1200" dirty="0">
                <a:solidFill>
                  <a:schemeClr val="tx1"/>
                </a:solidFill>
                <a:effectLst/>
                <a:latin typeface="+mn-lt"/>
                <a:ea typeface="+mn-ea"/>
                <a:cs typeface="+mn-cs"/>
              </a:rPr>
              <a:t>♦</a:t>
            </a:r>
            <a:r>
              <a:rPr lang="en-US" dirty="0"/>
              <a:t>in which we use a set of high-precision patterns to acquire temporal information. </a:t>
            </a:r>
            <a:r>
              <a:rPr lang="en-US" sz="1200" b="0" i="0" kern="1200" dirty="0">
                <a:solidFill>
                  <a:schemeClr val="tx1"/>
                </a:solidFill>
                <a:effectLst/>
                <a:latin typeface="+mn-lt"/>
                <a:ea typeface="+mn-ea"/>
                <a:cs typeface="+mn-cs"/>
              </a:rPr>
              <a:t>♦</a:t>
            </a:r>
            <a:r>
              <a:rPr lang="en-US" dirty="0"/>
              <a:t>This helps the model to overcome reporting biases as we can automatically extract over a large amount of natural text. </a:t>
            </a:r>
          </a:p>
          <a:p>
            <a:r>
              <a:rPr lang="en-US" sz="1200" b="0" i="0" kern="1200" dirty="0">
                <a:solidFill>
                  <a:schemeClr val="tx1"/>
                </a:solidFill>
                <a:effectLst/>
                <a:latin typeface="+mn-lt"/>
                <a:ea typeface="+mn-ea"/>
                <a:cs typeface="+mn-cs"/>
              </a:rPr>
              <a:t>♦</a:t>
            </a:r>
            <a:r>
              <a:rPr lang="en-US" dirty="0"/>
              <a:t>We use the temporal information acquired in step 1 in the second step called joint language model pretraining. </a:t>
            </a:r>
            <a:r>
              <a:rPr lang="en-US" sz="1200" b="0" i="0" kern="1200" dirty="0">
                <a:solidFill>
                  <a:schemeClr val="tx1"/>
                </a:solidFill>
                <a:effectLst/>
                <a:latin typeface="+mn-lt"/>
                <a:ea typeface="+mn-ea"/>
                <a:cs typeface="+mn-cs"/>
              </a:rPr>
              <a:t>♦</a:t>
            </a:r>
            <a:r>
              <a:rPr lang="en-US" dirty="0"/>
              <a:t>That is, we pre-train our language model jointly over multiple temporal dimensions, </a:t>
            </a:r>
            <a:r>
              <a:rPr lang="en-US" sz="1200" b="0" i="0" kern="1200" dirty="0">
                <a:solidFill>
                  <a:schemeClr val="tx1"/>
                </a:solidFill>
                <a:effectLst/>
                <a:latin typeface="+mn-lt"/>
                <a:ea typeface="+mn-ea"/>
                <a:cs typeface="+mn-cs"/>
              </a:rPr>
              <a:t>♦</a:t>
            </a:r>
            <a:r>
              <a:rPr lang="en-US" dirty="0"/>
              <a:t>so that it is able to utilize the natural relations such as duration being inversely related to frequency. </a:t>
            </a:r>
            <a:r>
              <a:rPr lang="en-US" sz="1200" b="0" i="0" kern="1200" dirty="0">
                <a:solidFill>
                  <a:schemeClr val="tx1"/>
                </a:solidFill>
                <a:effectLst/>
                <a:latin typeface="+mn-lt"/>
                <a:ea typeface="+mn-ea"/>
                <a:cs typeface="+mn-cs"/>
              </a:rPr>
              <a:t>♦</a:t>
            </a:r>
            <a:r>
              <a:rPr lang="en-US" dirty="0"/>
              <a:t>This is beneficial. For example, we may not see direct mentions of the duration of brushing teeth, however, we know that it is shorter than a morning as the frequency is likely to be every morning. </a:t>
            </a:r>
            <a:r>
              <a:rPr lang="en-US" sz="1200" b="0" i="0" kern="1200" dirty="0">
                <a:solidFill>
                  <a:schemeClr val="tx1"/>
                </a:solidFill>
                <a:effectLst/>
                <a:latin typeface="+mn-lt"/>
                <a:ea typeface="+mn-ea"/>
                <a:cs typeface="+mn-cs"/>
              </a:rPr>
              <a:t>♦</a:t>
            </a:r>
            <a:r>
              <a:rPr lang="en-US" dirty="0"/>
              <a:t>This provides further generalization to combat reporting biases.  </a:t>
            </a:r>
          </a:p>
          <a:p>
            <a:r>
              <a:rPr lang="en-US" sz="1200" b="0" i="0" kern="1200" dirty="0">
                <a:solidFill>
                  <a:schemeClr val="tx1"/>
                </a:solidFill>
                <a:effectLst/>
                <a:latin typeface="+mn-lt"/>
                <a:ea typeface="+mn-ea"/>
                <a:cs typeface="+mn-cs"/>
              </a:rPr>
              <a:t>♦</a:t>
            </a:r>
            <a:r>
              <a:rPr lang="en-US" dirty="0"/>
              <a:t>Finally, we obtain our final model </a:t>
            </a:r>
            <a:r>
              <a:rPr lang="en-US" dirty="0" err="1"/>
              <a:t>TacoLM</a:t>
            </a:r>
            <a:r>
              <a:rPr lang="en-US" dirty="0"/>
              <a:t>, a BERT transformer that is more aware of time. </a:t>
            </a:r>
          </a:p>
        </p:txBody>
      </p:sp>
      <p:sp>
        <p:nvSpPr>
          <p:cNvPr id="4" name="Slide Number Placeholder 3"/>
          <p:cNvSpPr>
            <a:spLocks noGrp="1"/>
          </p:cNvSpPr>
          <p:nvPr>
            <p:ph type="sldNum" sz="quarter" idx="5"/>
          </p:nvPr>
        </p:nvSpPr>
        <p:spPr/>
        <p:txBody>
          <a:bodyPr/>
          <a:lstStyle/>
          <a:p>
            <a:fld id="{2FDDFA38-32CD-004A-B2D7-6BDBF10281FC}" type="slidenum">
              <a:rPr lang="en-US" smtClean="0"/>
              <a:t>16</a:t>
            </a:fld>
            <a:endParaRPr lang="en-US"/>
          </a:p>
        </p:txBody>
      </p:sp>
    </p:spTree>
    <p:extLst>
      <p:ext uri="{BB962C8B-B14F-4D97-AF65-F5344CB8AC3E}">
        <p14:creationId xmlns:p14="http://schemas.microsoft.com/office/powerpoint/2010/main" val="34669733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elaborate each step starting from the information extraction.</a:t>
            </a:r>
          </a:p>
        </p:txBody>
      </p:sp>
      <p:sp>
        <p:nvSpPr>
          <p:cNvPr id="4" name="Slide Number Placeholder 3"/>
          <p:cNvSpPr>
            <a:spLocks noGrp="1"/>
          </p:cNvSpPr>
          <p:nvPr>
            <p:ph type="sldNum" sz="quarter" idx="5"/>
          </p:nvPr>
        </p:nvSpPr>
        <p:spPr/>
        <p:txBody>
          <a:bodyPr/>
          <a:lstStyle/>
          <a:p>
            <a:fld id="{2FDDFA38-32CD-004A-B2D7-6BDBF10281FC}" type="slidenum">
              <a:rPr lang="en-US" smtClean="0"/>
              <a:t>17</a:t>
            </a:fld>
            <a:endParaRPr lang="en-US"/>
          </a:p>
        </p:txBody>
      </p:sp>
    </p:spTree>
    <p:extLst>
      <p:ext uri="{BB962C8B-B14F-4D97-AF65-F5344CB8AC3E}">
        <p14:creationId xmlns:p14="http://schemas.microsoft.com/office/powerpoint/2010/main" val="105571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DDFA38-32CD-004A-B2D7-6BDBF10281FC}" type="slidenum">
              <a:rPr lang="en-US" smtClean="0"/>
              <a:t>18</a:t>
            </a:fld>
            <a:endParaRPr lang="en-US"/>
          </a:p>
        </p:txBody>
      </p:sp>
    </p:spTree>
    <p:extLst>
      <p:ext uri="{BB962C8B-B14F-4D97-AF65-F5344CB8AC3E}">
        <p14:creationId xmlns:p14="http://schemas.microsoft.com/office/powerpoint/2010/main" val="40601883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t>
            </a:r>
            <a:r>
              <a:rPr lang="en-US" dirty="0"/>
              <a:t>In this step, we use a set of high-precision patterns based on SRL parsing to mine temporal information in </a:t>
            </a:r>
            <a:r>
              <a:rPr lang="en-US" sz="1200" b="0" i="0" kern="1200" dirty="0">
                <a:solidFill>
                  <a:schemeClr val="tx1"/>
                </a:solidFill>
                <a:effectLst/>
                <a:latin typeface="+mn-lt"/>
                <a:ea typeface="+mn-ea"/>
                <a:cs typeface="+mn-cs"/>
              </a:rPr>
              <a:t>♦</a:t>
            </a:r>
            <a:r>
              <a:rPr lang="en-US" dirty="0"/>
              <a:t> duration, frequency and typical time. </a:t>
            </a:r>
            <a:r>
              <a:rPr lang="en-US" sz="1200" b="0" i="0" kern="1200" dirty="0">
                <a:solidFill>
                  <a:schemeClr val="tx1"/>
                </a:solidFill>
                <a:effectLst/>
                <a:latin typeface="+mn-lt"/>
                <a:ea typeface="+mn-ea"/>
                <a:cs typeface="+mn-cs"/>
              </a:rPr>
              <a:t>♦</a:t>
            </a:r>
            <a:r>
              <a:rPr lang="en-US" dirty="0"/>
              <a:t>We also acquire information on two auxiliary dimensions that may not be useful by themselves but are related to our three main temporal dimensions above. </a:t>
            </a:r>
          </a:p>
          <a:p>
            <a:r>
              <a:rPr lang="en-US" sz="1200" b="0" i="0" kern="1200" dirty="0">
                <a:solidFill>
                  <a:schemeClr val="tx1"/>
                </a:solidFill>
                <a:effectLst/>
                <a:latin typeface="+mn-lt"/>
                <a:ea typeface="+mn-ea"/>
                <a:cs typeface="+mn-cs"/>
              </a:rPr>
              <a:t>♦</a:t>
            </a:r>
            <a:r>
              <a:rPr lang="en-US" dirty="0"/>
              <a:t>Consider a raw sentence I played basketball for two hours as an example. </a:t>
            </a:r>
            <a:r>
              <a:rPr lang="en-US" sz="1200" b="0" i="0" kern="1200" dirty="0">
                <a:solidFill>
                  <a:schemeClr val="tx1"/>
                </a:solidFill>
                <a:effectLst/>
                <a:latin typeface="+mn-lt"/>
                <a:ea typeface="+mn-ea"/>
                <a:cs typeface="+mn-cs"/>
              </a:rPr>
              <a:t>♦</a:t>
            </a:r>
            <a:r>
              <a:rPr lang="en-US" dirty="0"/>
              <a:t>We first apply a SRL model and get the verb and arguments. In this case, there is a temporal argument for 2 hours, </a:t>
            </a:r>
            <a:r>
              <a:rPr lang="en-US" sz="1200" b="0" i="0" kern="1200" dirty="0">
                <a:solidFill>
                  <a:schemeClr val="tx1"/>
                </a:solidFill>
                <a:effectLst/>
                <a:latin typeface="+mn-lt"/>
                <a:ea typeface="+mn-ea"/>
                <a:cs typeface="+mn-cs"/>
              </a:rPr>
              <a:t>♦</a:t>
            </a:r>
            <a:r>
              <a:rPr lang="en-US" dirty="0"/>
              <a:t>which further matches one of our patterns for duration. That is, we know that for 2 hours is describing the duration of the verb played. </a:t>
            </a:r>
            <a:r>
              <a:rPr lang="en-US" sz="1200" b="0" i="0" kern="1200" dirty="0">
                <a:solidFill>
                  <a:schemeClr val="tx1"/>
                </a:solidFill>
                <a:effectLst/>
                <a:latin typeface="+mn-lt"/>
                <a:ea typeface="+mn-ea"/>
                <a:cs typeface="+mn-cs"/>
              </a:rPr>
              <a:t>♦</a:t>
            </a:r>
            <a:r>
              <a:rPr lang="en-US" dirty="0"/>
              <a:t>Following this, we are able to format it into a training instance of a event, dimension and value tuple. </a:t>
            </a:r>
          </a:p>
          <a:p>
            <a:r>
              <a:rPr lang="en-US" sz="1200" b="0" i="0" kern="1200" dirty="0">
                <a:solidFill>
                  <a:schemeClr val="tx1"/>
                </a:solidFill>
                <a:effectLst/>
                <a:latin typeface="+mn-lt"/>
                <a:ea typeface="+mn-ea"/>
                <a:cs typeface="+mn-cs"/>
              </a:rPr>
              <a:t>♦</a:t>
            </a:r>
            <a:r>
              <a:rPr lang="en-US" dirty="0"/>
              <a:t>We use the units, namely seconds, minutes, all the way to centuries as the labels for duration and frequency. </a:t>
            </a:r>
            <a:r>
              <a:rPr lang="en-US" sz="1200" b="0" i="0" kern="1200" dirty="0">
                <a:solidFill>
                  <a:schemeClr val="tx1"/>
                </a:solidFill>
                <a:effectLst/>
                <a:latin typeface="+mn-lt"/>
                <a:ea typeface="+mn-ea"/>
                <a:cs typeface="+mn-cs"/>
              </a:rPr>
              <a:t>♦</a:t>
            </a:r>
            <a:r>
              <a:rPr lang="en-US" dirty="0"/>
              <a:t>For typical time, we use the temporal keywords such as Monday and January as the labels. </a:t>
            </a:r>
            <a:r>
              <a:rPr lang="en-US" sz="1200" b="0" i="0" kern="1200" dirty="0">
                <a:solidFill>
                  <a:schemeClr val="tx1"/>
                </a:solidFill>
                <a:effectLst/>
                <a:latin typeface="+mn-lt"/>
                <a:ea typeface="+mn-ea"/>
                <a:cs typeface="+mn-cs"/>
              </a:rPr>
              <a:t>♦</a:t>
            </a:r>
            <a:r>
              <a:rPr lang="en-US" dirty="0"/>
              <a:t>The output contains 4.3M (event, dimension, value) tuples for pre-training. </a:t>
            </a:r>
          </a:p>
        </p:txBody>
      </p:sp>
      <p:sp>
        <p:nvSpPr>
          <p:cNvPr id="4" name="Slide Number Placeholder 3"/>
          <p:cNvSpPr>
            <a:spLocks noGrp="1"/>
          </p:cNvSpPr>
          <p:nvPr>
            <p:ph type="sldNum" sz="quarter" idx="5"/>
          </p:nvPr>
        </p:nvSpPr>
        <p:spPr/>
        <p:txBody>
          <a:bodyPr/>
          <a:lstStyle/>
          <a:p>
            <a:fld id="{2FDDFA38-32CD-004A-B2D7-6BDBF10281FC}" type="slidenum">
              <a:rPr lang="en-US" smtClean="0"/>
              <a:t>19</a:t>
            </a:fld>
            <a:endParaRPr lang="en-US"/>
          </a:p>
        </p:txBody>
      </p:sp>
    </p:spTree>
    <p:extLst>
      <p:ext uri="{BB962C8B-B14F-4D97-AF65-F5344CB8AC3E}">
        <p14:creationId xmlns:p14="http://schemas.microsoft.com/office/powerpoint/2010/main" val="4313247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the data from Step 1 in the next step as supervision signals. </a:t>
            </a:r>
          </a:p>
        </p:txBody>
      </p:sp>
      <p:sp>
        <p:nvSpPr>
          <p:cNvPr id="4" name="Slide Number Placeholder 3"/>
          <p:cNvSpPr>
            <a:spLocks noGrp="1"/>
          </p:cNvSpPr>
          <p:nvPr>
            <p:ph type="sldNum" sz="quarter" idx="5"/>
          </p:nvPr>
        </p:nvSpPr>
        <p:spPr/>
        <p:txBody>
          <a:bodyPr/>
          <a:lstStyle/>
          <a:p>
            <a:fld id="{2FDDFA38-32CD-004A-B2D7-6BDBF10281FC}" type="slidenum">
              <a:rPr lang="en-US" smtClean="0"/>
              <a:t>20</a:t>
            </a:fld>
            <a:endParaRPr lang="en-US"/>
          </a:p>
        </p:txBody>
      </p:sp>
    </p:spTree>
    <p:extLst>
      <p:ext uri="{BB962C8B-B14F-4D97-AF65-F5344CB8AC3E}">
        <p14:creationId xmlns:p14="http://schemas.microsoft.com/office/powerpoint/2010/main" val="21716898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t>
            </a:r>
            <a:r>
              <a:rPr lang="en-US" dirty="0"/>
              <a:t>Specifically, for each event, dimension and value tuple, </a:t>
            </a:r>
            <a:r>
              <a:rPr lang="en-US" sz="1200" b="0" i="0" kern="1200" dirty="0">
                <a:solidFill>
                  <a:schemeClr val="tx1"/>
                </a:solidFill>
                <a:effectLst/>
                <a:latin typeface="+mn-lt"/>
                <a:ea typeface="+mn-ea"/>
                <a:cs typeface="+mn-cs"/>
              </a:rPr>
              <a:t>♦</a:t>
            </a:r>
            <a:r>
              <a:rPr lang="en-US" dirty="0"/>
              <a:t>we format it into a sequence of tokens, in which we use special markers to mark the location of the verb, in order to represent the event, and place special tokens that represent the temporal dimension and the value in the same sequence. </a:t>
            </a:r>
          </a:p>
          <a:p>
            <a:r>
              <a:rPr lang="en-US" sz="1200" b="0" i="0" kern="1200" dirty="0">
                <a:solidFill>
                  <a:schemeClr val="tx1"/>
                </a:solidFill>
                <a:effectLst/>
                <a:latin typeface="+mn-lt"/>
                <a:ea typeface="+mn-ea"/>
                <a:cs typeface="+mn-cs"/>
              </a:rPr>
              <a:t>♦♦</a:t>
            </a:r>
            <a:r>
              <a:rPr lang="en-US" dirty="0"/>
              <a:t>Consider the same example I played basketball for 2 hours. </a:t>
            </a:r>
            <a:r>
              <a:rPr lang="en-US" sz="1200" b="0" i="0" kern="1200" dirty="0">
                <a:solidFill>
                  <a:schemeClr val="tx1"/>
                </a:solidFill>
                <a:effectLst/>
                <a:latin typeface="+mn-lt"/>
                <a:ea typeface="+mn-ea"/>
                <a:cs typeface="+mn-cs"/>
              </a:rPr>
              <a:t>♦♦</a:t>
            </a:r>
            <a:r>
              <a:rPr lang="en-US" dirty="0"/>
              <a:t>We extracted a training instance from the information extraction step, </a:t>
            </a:r>
            <a:r>
              <a:rPr lang="en-US" sz="1200" b="0" i="0" kern="1200" dirty="0">
                <a:solidFill>
                  <a:schemeClr val="tx1"/>
                </a:solidFill>
                <a:effectLst/>
                <a:latin typeface="+mn-lt"/>
                <a:ea typeface="+mn-ea"/>
                <a:cs typeface="+mn-cs"/>
              </a:rPr>
              <a:t>♦♦</a:t>
            </a:r>
            <a:r>
              <a:rPr lang="en-US" dirty="0"/>
              <a:t>and we now further format it into a single sequence containing all the information. </a:t>
            </a:r>
          </a:p>
        </p:txBody>
      </p:sp>
      <p:sp>
        <p:nvSpPr>
          <p:cNvPr id="4" name="Slide Number Placeholder 3"/>
          <p:cNvSpPr>
            <a:spLocks noGrp="1"/>
          </p:cNvSpPr>
          <p:nvPr>
            <p:ph type="sldNum" sz="quarter" idx="5"/>
          </p:nvPr>
        </p:nvSpPr>
        <p:spPr/>
        <p:txBody>
          <a:bodyPr/>
          <a:lstStyle/>
          <a:p>
            <a:fld id="{2FDDFA38-32CD-004A-B2D7-6BDBF10281FC}" type="slidenum">
              <a:rPr lang="en-US" smtClean="0"/>
              <a:t>21</a:t>
            </a:fld>
            <a:endParaRPr lang="en-US"/>
          </a:p>
        </p:txBody>
      </p:sp>
    </p:spTree>
    <p:extLst>
      <p:ext uri="{BB962C8B-B14F-4D97-AF65-F5344CB8AC3E}">
        <p14:creationId xmlns:p14="http://schemas.microsoft.com/office/powerpoint/2010/main" val="3940009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t>
            </a:r>
            <a:r>
              <a:rPr lang="en-US" dirty="0"/>
              <a:t>We build our model on top of the pre-trained BERT-base model and </a:t>
            </a:r>
            <a:r>
              <a:rPr lang="en-US" sz="1200" b="0" i="0" kern="1200" dirty="0">
                <a:solidFill>
                  <a:schemeClr val="tx1"/>
                </a:solidFill>
                <a:effectLst/>
                <a:latin typeface="+mn-lt"/>
                <a:ea typeface="+mn-ea"/>
                <a:cs typeface="+mn-cs"/>
              </a:rPr>
              <a:t>♦</a:t>
            </a:r>
            <a:r>
              <a:rPr lang="en-US" dirty="0"/>
              <a:t>employ a simple objective of masking some tokens in our formatted sequence and then recover them. </a:t>
            </a:r>
            <a:r>
              <a:rPr lang="en-US" sz="1200" b="0" i="0" kern="1200" dirty="0">
                <a:solidFill>
                  <a:schemeClr val="tx1"/>
                </a:solidFill>
                <a:effectLst/>
                <a:latin typeface="+mn-lt"/>
                <a:ea typeface="+mn-ea"/>
                <a:cs typeface="+mn-cs"/>
              </a:rPr>
              <a:t>♦♦♦</a:t>
            </a:r>
            <a:r>
              <a:rPr lang="en-US" dirty="0"/>
              <a:t>With the higher probability, we mask the temporal value while keeping the others. </a:t>
            </a:r>
            <a:r>
              <a:rPr lang="en-US" sz="1200" b="0" i="0" kern="1200" dirty="0">
                <a:solidFill>
                  <a:schemeClr val="tx1"/>
                </a:solidFill>
                <a:effectLst/>
                <a:latin typeface="+mn-lt"/>
                <a:ea typeface="+mn-ea"/>
                <a:cs typeface="+mn-cs"/>
              </a:rPr>
              <a:t>♦♦</a:t>
            </a:r>
            <a:r>
              <a:rPr lang="en-US" dirty="0"/>
              <a:t>Otherwise, We will instead mask some event tokens and keep the temporal value token unchanged. </a:t>
            </a:r>
            <a:r>
              <a:rPr lang="en-US" sz="1200" b="0" i="0" kern="1200" dirty="0">
                <a:solidFill>
                  <a:schemeClr val="tx1"/>
                </a:solidFill>
                <a:effectLst/>
                <a:latin typeface="+mn-lt"/>
                <a:ea typeface="+mn-ea"/>
                <a:cs typeface="+mn-cs"/>
              </a:rPr>
              <a:t>♦</a:t>
            </a:r>
            <a:r>
              <a:rPr lang="en-US" dirty="0"/>
              <a:t>In this case, we can maximize the conditional probability of the events and the value at the same time to preserve the original capability of a language model. </a:t>
            </a:r>
          </a:p>
          <a:p>
            <a:r>
              <a:rPr lang="en-US" sz="1200" b="0" i="0" kern="1200" dirty="0">
                <a:solidFill>
                  <a:schemeClr val="tx1"/>
                </a:solidFill>
                <a:effectLst/>
                <a:latin typeface="+mn-lt"/>
                <a:ea typeface="+mn-ea"/>
                <a:cs typeface="+mn-cs"/>
              </a:rPr>
              <a:t>♦</a:t>
            </a:r>
            <a:r>
              <a:rPr lang="en-US" dirty="0"/>
              <a:t>The benefits of formatting sequences and use the masked LM objective are that we can jointly learn one transformer towards all dimensions, including the original language model capability, </a:t>
            </a:r>
            <a:r>
              <a:rPr lang="en-US" sz="1200" b="0" i="0" kern="1200" dirty="0">
                <a:solidFill>
                  <a:schemeClr val="tx1"/>
                </a:solidFill>
                <a:effectLst/>
                <a:latin typeface="+mn-lt"/>
                <a:ea typeface="+mn-ea"/>
                <a:cs typeface="+mn-cs"/>
              </a:rPr>
              <a:t>♦</a:t>
            </a:r>
            <a:r>
              <a:rPr lang="en-US" dirty="0"/>
              <a:t>and labels play a role in the transformer architecture. </a:t>
            </a:r>
            <a:r>
              <a:rPr lang="en-US" sz="1200" b="0" i="0" kern="1200" dirty="0">
                <a:solidFill>
                  <a:schemeClr val="tx1"/>
                </a:solidFill>
                <a:effectLst/>
                <a:latin typeface="+mn-lt"/>
                <a:ea typeface="+mn-ea"/>
                <a:cs typeface="+mn-cs"/>
              </a:rPr>
              <a:t>♦</a:t>
            </a:r>
            <a:r>
              <a:rPr lang="en-US" dirty="0"/>
              <a:t>As one event may contain more than one (Dim + Val) pair, the model is able to learn inter-dimension relationships. </a:t>
            </a:r>
          </a:p>
          <a:p>
            <a:endParaRPr lang="en-US" dirty="0"/>
          </a:p>
        </p:txBody>
      </p:sp>
      <p:sp>
        <p:nvSpPr>
          <p:cNvPr id="4" name="Slide Number Placeholder 3"/>
          <p:cNvSpPr>
            <a:spLocks noGrp="1"/>
          </p:cNvSpPr>
          <p:nvPr>
            <p:ph type="sldNum" sz="quarter" idx="5"/>
          </p:nvPr>
        </p:nvSpPr>
        <p:spPr/>
        <p:txBody>
          <a:bodyPr/>
          <a:lstStyle/>
          <a:p>
            <a:fld id="{2FDDFA38-32CD-004A-B2D7-6BDBF10281FC}" type="slidenum">
              <a:rPr lang="en-US" smtClean="0"/>
              <a:t>22</a:t>
            </a:fld>
            <a:endParaRPr lang="en-US"/>
          </a:p>
        </p:txBody>
      </p:sp>
    </p:spTree>
    <p:extLst>
      <p:ext uri="{BB962C8B-B14F-4D97-AF65-F5344CB8AC3E}">
        <p14:creationId xmlns:p14="http://schemas.microsoft.com/office/powerpoint/2010/main" val="1701204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start with an example, where the task is to fill the blanks with either “will” or “will not”. </a:t>
            </a:r>
          </a:p>
        </p:txBody>
      </p:sp>
      <p:sp>
        <p:nvSpPr>
          <p:cNvPr id="4" name="Slide Number Placeholder 3"/>
          <p:cNvSpPr>
            <a:spLocks noGrp="1"/>
          </p:cNvSpPr>
          <p:nvPr>
            <p:ph type="sldNum" sz="quarter" idx="5"/>
          </p:nvPr>
        </p:nvSpPr>
        <p:spPr/>
        <p:txBody>
          <a:bodyPr/>
          <a:lstStyle/>
          <a:p>
            <a:fld id="{2FDDFA38-32CD-004A-B2D7-6BDBF10281FC}" type="slidenum">
              <a:rPr lang="en-US" smtClean="0"/>
              <a:t>2</a:t>
            </a:fld>
            <a:endParaRPr lang="en-US"/>
          </a:p>
        </p:txBody>
      </p:sp>
    </p:spTree>
    <p:extLst>
      <p:ext uri="{BB962C8B-B14F-4D97-AF65-F5344CB8AC3E}">
        <p14:creationId xmlns:p14="http://schemas.microsoft.com/office/powerpoint/2010/main" val="34594109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t>
            </a:r>
            <a:r>
              <a:rPr lang="en-US" dirty="0"/>
              <a:t>We also use additional techniques including a soft cross entropy loss for temporal value recovery. </a:t>
            </a:r>
            <a:r>
              <a:rPr lang="en-US" sz="1200" b="0" i="0" kern="1200" dirty="0">
                <a:solidFill>
                  <a:schemeClr val="tx1"/>
                </a:solidFill>
                <a:effectLst/>
                <a:latin typeface="+mn-lt"/>
                <a:ea typeface="+mn-ea"/>
                <a:cs typeface="+mn-cs"/>
              </a:rPr>
              <a:t>♦♦</a:t>
            </a:r>
            <a:r>
              <a:rPr lang="en-US" dirty="0"/>
              <a:t>For example, if the gold label is hours, the neighboring values minutes and days will have a non-zero target value. </a:t>
            </a:r>
            <a:r>
              <a:rPr lang="en-US" sz="1200" b="0" i="0" kern="1200" dirty="0">
                <a:solidFill>
                  <a:schemeClr val="tx1"/>
                </a:solidFill>
                <a:effectLst/>
                <a:latin typeface="+mn-lt"/>
                <a:ea typeface="+mn-ea"/>
                <a:cs typeface="+mn-cs"/>
              </a:rPr>
              <a:t>♦</a:t>
            </a:r>
            <a:r>
              <a:rPr lang="en-US" dirty="0"/>
              <a:t>We use label weight adjustments to address the label imbalance in the training data. </a:t>
            </a:r>
          </a:p>
          <a:p>
            <a:r>
              <a:rPr lang="en-US" sz="1200" b="0" i="0" kern="1200" dirty="0">
                <a:solidFill>
                  <a:schemeClr val="tx1"/>
                </a:solidFill>
                <a:effectLst/>
                <a:latin typeface="+mn-lt"/>
                <a:ea typeface="+mn-ea"/>
                <a:cs typeface="+mn-cs"/>
              </a:rPr>
              <a:t>♦</a:t>
            </a:r>
            <a:r>
              <a:rPr lang="en-US" dirty="0"/>
              <a:t>We also use an additional technique called full event masking to further reduce biases, where instead of the 15% used by BERT, we use 60% when masking the event tokens.  </a:t>
            </a:r>
          </a:p>
          <a:p>
            <a:r>
              <a:rPr lang="en-US" sz="1200" b="0" i="0" kern="1200" dirty="0">
                <a:solidFill>
                  <a:schemeClr val="tx1"/>
                </a:solidFill>
                <a:effectLst/>
                <a:latin typeface="+mn-lt"/>
                <a:ea typeface="+mn-ea"/>
                <a:cs typeface="+mn-cs"/>
              </a:rPr>
              <a:t>♦</a:t>
            </a:r>
            <a:r>
              <a:rPr lang="en-US" dirty="0"/>
              <a:t>This is helpful because a model may attend too much on strong priors, for example, </a:t>
            </a:r>
            <a:r>
              <a:rPr lang="en-US" sz="1200" b="0" i="0" kern="1200" dirty="0">
                <a:solidFill>
                  <a:schemeClr val="tx1"/>
                </a:solidFill>
                <a:effectLst/>
                <a:latin typeface="+mn-lt"/>
                <a:ea typeface="+mn-ea"/>
                <a:cs typeface="+mn-cs"/>
              </a:rPr>
              <a:t>♦</a:t>
            </a:r>
            <a:r>
              <a:rPr lang="en-US" dirty="0"/>
              <a:t>BERT will always predict “coffee” to follow “a cup of”, no matter what the temporal argument is. </a:t>
            </a:r>
            <a:r>
              <a:rPr lang="en-US" sz="1200" b="0" i="0" kern="1200" dirty="0">
                <a:solidFill>
                  <a:schemeClr val="tx1"/>
                </a:solidFill>
                <a:effectLst/>
                <a:latin typeface="+mn-lt"/>
                <a:ea typeface="+mn-ea"/>
                <a:cs typeface="+mn-cs"/>
              </a:rPr>
              <a:t>♦</a:t>
            </a:r>
            <a:r>
              <a:rPr lang="en-US" dirty="0"/>
              <a:t>However, if we mask the phrase “a cup of”, the prediction of the drink will be more conditioned to the temporal value, so that we may see some drink other than coffee to be the most popular choice in evenings. </a:t>
            </a:r>
          </a:p>
        </p:txBody>
      </p:sp>
      <p:sp>
        <p:nvSpPr>
          <p:cNvPr id="4" name="Slide Number Placeholder 3"/>
          <p:cNvSpPr>
            <a:spLocks noGrp="1"/>
          </p:cNvSpPr>
          <p:nvPr>
            <p:ph type="sldNum" sz="quarter" idx="5"/>
          </p:nvPr>
        </p:nvSpPr>
        <p:spPr/>
        <p:txBody>
          <a:bodyPr/>
          <a:lstStyle/>
          <a:p>
            <a:fld id="{2FDDFA38-32CD-004A-B2D7-6BDBF10281FC}" type="slidenum">
              <a:rPr lang="en-US" smtClean="0"/>
              <a:t>23</a:t>
            </a:fld>
            <a:endParaRPr lang="en-US"/>
          </a:p>
        </p:txBody>
      </p:sp>
    </p:spTree>
    <p:extLst>
      <p:ext uri="{BB962C8B-B14F-4D97-AF65-F5344CB8AC3E}">
        <p14:creationId xmlns:p14="http://schemas.microsoft.com/office/powerpoint/2010/main" val="39176765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our model </a:t>
            </a:r>
            <a:r>
              <a:rPr lang="en-US" dirty="0" err="1"/>
              <a:t>TacoLM</a:t>
            </a:r>
            <a:r>
              <a:rPr lang="en-US" dirty="0"/>
              <a:t>, it’s time to evaluate its performances. </a:t>
            </a:r>
          </a:p>
        </p:txBody>
      </p:sp>
      <p:sp>
        <p:nvSpPr>
          <p:cNvPr id="4" name="Slide Number Placeholder 3"/>
          <p:cNvSpPr>
            <a:spLocks noGrp="1"/>
          </p:cNvSpPr>
          <p:nvPr>
            <p:ph type="sldNum" sz="quarter" idx="5"/>
          </p:nvPr>
        </p:nvSpPr>
        <p:spPr/>
        <p:txBody>
          <a:bodyPr/>
          <a:lstStyle/>
          <a:p>
            <a:fld id="{2FDDFA38-32CD-004A-B2D7-6BDBF10281FC}" type="slidenum">
              <a:rPr lang="en-US" smtClean="0"/>
              <a:t>24</a:t>
            </a:fld>
            <a:endParaRPr lang="en-US"/>
          </a:p>
        </p:txBody>
      </p:sp>
    </p:spTree>
    <p:extLst>
      <p:ext uri="{BB962C8B-B14F-4D97-AF65-F5344CB8AC3E}">
        <p14:creationId xmlns:p14="http://schemas.microsoft.com/office/powerpoint/2010/main" val="35719872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start by looking at the embedding space comparison between BERT and </a:t>
            </a:r>
            <a:r>
              <a:rPr lang="en-US" dirty="0" err="1"/>
              <a:t>TacoLM</a:t>
            </a:r>
            <a:r>
              <a:rPr lang="en-US" dirty="0"/>
              <a:t>. The visualization is done over a set of events with durations of seconds, weeks, or centuries. </a:t>
            </a:r>
            <a:r>
              <a:rPr lang="en-US" sz="1200" b="0" i="0" kern="1200" dirty="0">
                <a:solidFill>
                  <a:schemeClr val="tx1"/>
                </a:solidFill>
                <a:effectLst/>
                <a:latin typeface="+mn-lt"/>
                <a:ea typeface="+mn-ea"/>
                <a:cs typeface="+mn-cs"/>
              </a:rPr>
              <a:t>♦</a:t>
            </a:r>
            <a:r>
              <a:rPr lang="en-US" dirty="0"/>
              <a:t>The left visualization is from BERT, </a:t>
            </a:r>
            <a:r>
              <a:rPr lang="en-US" sz="1200" b="0" i="0" kern="1200" dirty="0">
                <a:solidFill>
                  <a:schemeClr val="tx1"/>
                </a:solidFill>
                <a:effectLst/>
                <a:latin typeface="+mn-lt"/>
                <a:ea typeface="+mn-ea"/>
                <a:cs typeface="+mn-cs"/>
              </a:rPr>
              <a:t>♦</a:t>
            </a:r>
            <a:r>
              <a:rPr lang="en-US" dirty="0"/>
              <a:t>while the one on the right is from </a:t>
            </a:r>
            <a:r>
              <a:rPr lang="en-US" dirty="0" err="1"/>
              <a:t>TacoLM</a:t>
            </a:r>
            <a:r>
              <a:rPr lang="en-US" dirty="0"/>
              <a:t>, where events are better clustered by their durations.</a:t>
            </a:r>
          </a:p>
        </p:txBody>
      </p:sp>
      <p:sp>
        <p:nvSpPr>
          <p:cNvPr id="4" name="Slide Number Placeholder 3"/>
          <p:cNvSpPr>
            <a:spLocks noGrp="1"/>
          </p:cNvSpPr>
          <p:nvPr>
            <p:ph type="sldNum" sz="quarter" idx="5"/>
          </p:nvPr>
        </p:nvSpPr>
        <p:spPr/>
        <p:txBody>
          <a:bodyPr/>
          <a:lstStyle/>
          <a:p>
            <a:fld id="{2FDDFA38-32CD-004A-B2D7-6BDBF10281FC}" type="slidenum">
              <a:rPr lang="en-US" smtClean="0"/>
              <a:t>25</a:t>
            </a:fld>
            <a:endParaRPr lang="en-US"/>
          </a:p>
        </p:txBody>
      </p:sp>
    </p:spTree>
    <p:extLst>
      <p:ext uri="{BB962C8B-B14F-4D97-AF65-F5344CB8AC3E}">
        <p14:creationId xmlns:p14="http://schemas.microsoft.com/office/powerpoint/2010/main" val="18822933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conduct quantitative intrinsic evaluations where the task is to directly predict events’ temporal dimensions including duration, frequency and typical time. </a:t>
            </a:r>
            <a:r>
              <a:rPr lang="en-US" sz="1200" b="0" i="0" kern="1200" dirty="0">
                <a:solidFill>
                  <a:schemeClr val="tx1"/>
                </a:solidFill>
                <a:effectLst/>
                <a:latin typeface="+mn-lt"/>
                <a:ea typeface="+mn-ea"/>
                <a:cs typeface="+mn-cs"/>
              </a:rPr>
              <a:t>♦♦</a:t>
            </a:r>
            <a:r>
              <a:rPr lang="en-US" dirty="0"/>
              <a:t>We use a metric called distance to gold which is lower the better. </a:t>
            </a:r>
            <a:r>
              <a:rPr lang="en-US" sz="1200" b="0" i="0" kern="1200" dirty="0">
                <a:solidFill>
                  <a:schemeClr val="tx1"/>
                </a:solidFill>
                <a:effectLst/>
                <a:latin typeface="+mn-lt"/>
                <a:ea typeface="+mn-ea"/>
                <a:cs typeface="+mn-cs"/>
              </a:rPr>
              <a:t>♦</a:t>
            </a:r>
            <a:r>
              <a:rPr lang="en-US" dirty="0"/>
              <a:t>For the data. we annotated some instances based on raw texts from </a:t>
            </a:r>
            <a:r>
              <a:rPr lang="en-US" dirty="0" err="1"/>
              <a:t>RealNews</a:t>
            </a:r>
            <a:r>
              <a:rPr lang="en-US" dirty="0"/>
              <a:t> so that there is no document overlap with our pre-training data. </a:t>
            </a:r>
            <a:r>
              <a:rPr lang="en-US" sz="1200" b="0" i="0" kern="1200" dirty="0">
                <a:solidFill>
                  <a:schemeClr val="tx1"/>
                </a:solidFill>
                <a:effectLst/>
                <a:latin typeface="+mn-lt"/>
                <a:ea typeface="+mn-ea"/>
                <a:cs typeface="+mn-cs"/>
              </a:rPr>
              <a:t>♦</a:t>
            </a:r>
            <a:r>
              <a:rPr lang="en-US" dirty="0"/>
              <a:t>We see that our model is able to produce </a:t>
            </a:r>
            <a:r>
              <a:rPr lang="en-US" sz="1200" b="0" i="0" kern="1200" dirty="0">
                <a:solidFill>
                  <a:schemeClr val="tx1"/>
                </a:solidFill>
                <a:effectLst/>
                <a:latin typeface="+mn-lt"/>
                <a:ea typeface="+mn-ea"/>
                <a:cs typeface="+mn-cs"/>
              </a:rPr>
              <a:t>♦</a:t>
            </a:r>
            <a:r>
              <a:rPr lang="en-US" dirty="0"/>
              <a:t>an average improvement of 19% over the baseline model BERT. </a:t>
            </a:r>
          </a:p>
          <a:p>
            <a:r>
              <a:rPr lang="en-US" sz="1200" b="0" i="0" kern="1200" dirty="0">
                <a:solidFill>
                  <a:schemeClr val="tx1"/>
                </a:solidFill>
                <a:effectLst/>
                <a:latin typeface="+mn-lt"/>
                <a:ea typeface="+mn-ea"/>
                <a:cs typeface="+mn-cs"/>
              </a:rPr>
              <a:t>♦</a:t>
            </a:r>
            <a:r>
              <a:rPr lang="en-US" dirty="0"/>
              <a:t>We also evaluate on UDS-T, a duration only annotation benchmark, </a:t>
            </a:r>
            <a:r>
              <a:rPr lang="en-US" sz="1200" b="0" i="0" kern="1200" dirty="0">
                <a:solidFill>
                  <a:schemeClr val="tx1"/>
                </a:solidFill>
                <a:effectLst/>
                <a:latin typeface="+mn-lt"/>
                <a:ea typeface="+mn-ea"/>
                <a:cs typeface="+mn-cs"/>
              </a:rPr>
              <a:t>♦</a:t>
            </a:r>
            <a:r>
              <a:rPr lang="en-US" dirty="0"/>
              <a:t>on which our proposed </a:t>
            </a:r>
            <a:r>
              <a:rPr lang="en-US" dirty="0" err="1"/>
              <a:t>TacoLM</a:t>
            </a:r>
            <a:r>
              <a:rPr lang="en-US" dirty="0"/>
              <a:t> is also able to improve.  </a:t>
            </a:r>
          </a:p>
        </p:txBody>
      </p:sp>
      <p:sp>
        <p:nvSpPr>
          <p:cNvPr id="4" name="Slide Number Placeholder 3"/>
          <p:cNvSpPr>
            <a:spLocks noGrp="1"/>
          </p:cNvSpPr>
          <p:nvPr>
            <p:ph type="sldNum" sz="quarter" idx="5"/>
          </p:nvPr>
        </p:nvSpPr>
        <p:spPr/>
        <p:txBody>
          <a:bodyPr/>
          <a:lstStyle/>
          <a:p>
            <a:fld id="{2FDDFA38-32CD-004A-B2D7-6BDBF10281FC}" type="slidenum">
              <a:rPr lang="en-US" smtClean="0"/>
              <a:t>26</a:t>
            </a:fld>
            <a:endParaRPr lang="en-US"/>
          </a:p>
        </p:txBody>
      </p:sp>
    </p:spTree>
    <p:extLst>
      <p:ext uri="{BB962C8B-B14F-4D97-AF65-F5344CB8AC3E}">
        <p14:creationId xmlns:p14="http://schemas.microsoft.com/office/powerpoint/2010/main" val="39941193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FDDFA38-32CD-004A-B2D7-6BDBF10281FC}" type="slidenum">
              <a:rPr lang="en-US" smtClean="0"/>
              <a:t>27</a:t>
            </a:fld>
            <a:endParaRPr lang="en-US"/>
          </a:p>
        </p:txBody>
      </p:sp>
    </p:spTree>
    <p:extLst>
      <p:ext uri="{BB962C8B-B14F-4D97-AF65-F5344CB8AC3E}">
        <p14:creationId xmlns:p14="http://schemas.microsoft.com/office/powerpoint/2010/main" val="1360705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t>
            </a:r>
            <a:r>
              <a:rPr lang="en-US" dirty="0"/>
              <a:t>To show that our model is indeed a general language model, we also evaluate on extrinsic tasks with finetuning on task-specific training data. </a:t>
            </a:r>
            <a:r>
              <a:rPr lang="en-US" sz="1200" b="0" i="0" kern="1200" dirty="0">
                <a:solidFill>
                  <a:schemeClr val="tx1"/>
                </a:solidFill>
                <a:effectLst/>
                <a:latin typeface="+mn-lt"/>
                <a:ea typeface="+mn-ea"/>
                <a:cs typeface="+mn-cs"/>
              </a:rPr>
              <a:t>♦♦</a:t>
            </a:r>
            <a:r>
              <a:rPr lang="en-US" dirty="0"/>
              <a:t>One task we selected is to identify inter-event relations </a:t>
            </a:r>
            <a:r>
              <a:rPr lang="en-US" sz="1200" b="0" i="0" kern="1200" dirty="0">
                <a:solidFill>
                  <a:schemeClr val="tx1"/>
                </a:solidFill>
                <a:effectLst/>
                <a:latin typeface="+mn-lt"/>
                <a:ea typeface="+mn-ea"/>
                <a:cs typeface="+mn-cs"/>
              </a:rPr>
              <a:t>♦</a:t>
            </a:r>
            <a:r>
              <a:rPr lang="en-US" dirty="0"/>
              <a:t>including child-parent, parent-child and coreference. </a:t>
            </a:r>
            <a:r>
              <a:rPr lang="en-US" sz="1200" b="0" i="0" kern="1200" dirty="0">
                <a:solidFill>
                  <a:schemeClr val="tx1"/>
                </a:solidFill>
                <a:effectLst/>
                <a:latin typeface="+mn-lt"/>
                <a:ea typeface="+mn-ea"/>
                <a:cs typeface="+mn-cs"/>
              </a:rPr>
              <a:t>♦♦</a:t>
            </a:r>
            <a:r>
              <a:rPr lang="en-US" dirty="0"/>
              <a:t>For example, accident and explosion are </a:t>
            </a:r>
            <a:r>
              <a:rPr lang="en-US" dirty="0" err="1"/>
              <a:t>coreferencing</a:t>
            </a:r>
            <a:r>
              <a:rPr lang="en-US" dirty="0"/>
              <a:t> each other in this example sentence, and they are both child events of war. </a:t>
            </a:r>
          </a:p>
          <a:p>
            <a:r>
              <a:rPr lang="en-US" sz="1200" b="0" i="0" kern="1200" dirty="0">
                <a:solidFill>
                  <a:schemeClr val="tx1"/>
                </a:solidFill>
                <a:effectLst/>
                <a:latin typeface="+mn-lt"/>
                <a:ea typeface="+mn-ea"/>
                <a:cs typeface="+mn-cs"/>
              </a:rPr>
              <a:t>♦</a:t>
            </a:r>
            <a:r>
              <a:rPr lang="en-US" dirty="0"/>
              <a:t>We use BERT’s sequence pair classification model and apply the same training process with the only difference being the internal weights of the transformer. </a:t>
            </a:r>
            <a:r>
              <a:rPr lang="en-US" sz="1200" b="0" i="0" kern="1200" dirty="0">
                <a:solidFill>
                  <a:schemeClr val="tx1"/>
                </a:solidFill>
                <a:effectLst/>
                <a:latin typeface="+mn-lt"/>
                <a:ea typeface="+mn-ea"/>
                <a:cs typeface="+mn-cs"/>
              </a:rPr>
              <a:t>♦♦</a:t>
            </a:r>
            <a:r>
              <a:rPr lang="en-US" dirty="0"/>
              <a:t>In this task, we see that </a:t>
            </a:r>
            <a:r>
              <a:rPr lang="en-US" dirty="0" err="1"/>
              <a:t>TacoLM</a:t>
            </a:r>
            <a:r>
              <a:rPr lang="en-US" dirty="0"/>
              <a:t> is able to improve around 8% on child-parent, parent-child relations.</a:t>
            </a:r>
          </a:p>
          <a:p>
            <a:r>
              <a:rPr lang="en-US" sz="1200" b="0" i="0" kern="1200" dirty="0">
                <a:solidFill>
                  <a:schemeClr val="tx1"/>
                </a:solidFill>
                <a:effectLst/>
                <a:latin typeface="+mn-lt"/>
                <a:ea typeface="+mn-ea"/>
                <a:cs typeface="+mn-cs"/>
              </a:rPr>
              <a:t>♦</a:t>
            </a:r>
            <a:r>
              <a:rPr lang="en-US" dirty="0"/>
              <a:t>There are more experiments in our paper, please read it for other comparisons. </a:t>
            </a:r>
          </a:p>
        </p:txBody>
      </p:sp>
      <p:sp>
        <p:nvSpPr>
          <p:cNvPr id="4" name="Slide Number Placeholder 3"/>
          <p:cNvSpPr>
            <a:spLocks noGrp="1"/>
          </p:cNvSpPr>
          <p:nvPr>
            <p:ph type="sldNum" sz="quarter" idx="5"/>
          </p:nvPr>
        </p:nvSpPr>
        <p:spPr/>
        <p:txBody>
          <a:bodyPr/>
          <a:lstStyle/>
          <a:p>
            <a:fld id="{2FDDFA38-32CD-004A-B2D7-6BDBF10281FC}" type="slidenum">
              <a:rPr lang="en-US" smtClean="0"/>
              <a:t>28</a:t>
            </a:fld>
            <a:endParaRPr lang="en-US"/>
          </a:p>
        </p:txBody>
      </p:sp>
    </p:spTree>
    <p:extLst>
      <p:ext uri="{BB962C8B-B14F-4D97-AF65-F5344CB8AC3E}">
        <p14:creationId xmlns:p14="http://schemas.microsoft.com/office/powerpoint/2010/main" val="12415591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a:t>
            </a:r>
            <a:r>
              <a:rPr lang="en-US" sz="1200" b="0" i="0" kern="1200" dirty="0">
                <a:solidFill>
                  <a:schemeClr val="tx1"/>
                </a:solidFill>
                <a:effectLst/>
                <a:latin typeface="+mn-lt"/>
                <a:ea typeface="+mn-ea"/>
                <a:cs typeface="+mn-cs"/>
              </a:rPr>
              <a:t>♦</a:t>
            </a:r>
            <a:r>
              <a:rPr lang="en-US" dirty="0"/>
              <a:t>we build a time-aware language model, and we are able to do this without annotations thanks to the </a:t>
            </a:r>
            <a:r>
              <a:rPr lang="en-US" sz="1200" b="0" i="0" kern="1200" dirty="0">
                <a:solidFill>
                  <a:schemeClr val="tx1"/>
                </a:solidFill>
                <a:effectLst/>
                <a:latin typeface="+mn-lt"/>
                <a:ea typeface="+mn-ea"/>
                <a:cs typeface="+mn-cs"/>
              </a:rPr>
              <a:t>♦</a:t>
            </a:r>
            <a:r>
              <a:rPr lang="en-US" dirty="0"/>
              <a:t>unsupervised information extraction step based on patterns. </a:t>
            </a:r>
            <a:r>
              <a:rPr lang="en-US" sz="1200" b="0" i="0" kern="1200" dirty="0">
                <a:solidFill>
                  <a:schemeClr val="tx1"/>
                </a:solidFill>
                <a:effectLst/>
                <a:latin typeface="+mn-lt"/>
                <a:ea typeface="+mn-ea"/>
                <a:cs typeface="+mn-cs"/>
              </a:rPr>
              <a:t>♦</a:t>
            </a:r>
            <a:r>
              <a:rPr lang="en-US" dirty="0"/>
              <a:t>We propose a joint learning scheme </a:t>
            </a:r>
            <a:r>
              <a:rPr lang="en-US" sz="1200" b="0" i="0" kern="1200" dirty="0">
                <a:solidFill>
                  <a:schemeClr val="tx1"/>
                </a:solidFill>
                <a:effectLst/>
                <a:latin typeface="+mn-lt"/>
                <a:ea typeface="+mn-ea"/>
                <a:cs typeface="+mn-cs"/>
              </a:rPr>
              <a:t>♦</a:t>
            </a:r>
            <a:r>
              <a:rPr lang="en-US" dirty="0"/>
              <a:t>that is able to utilize the inter-dimension relations. </a:t>
            </a:r>
            <a:r>
              <a:rPr lang="en-US" sz="1200" b="0" i="0" kern="1200" dirty="0">
                <a:solidFill>
                  <a:schemeClr val="tx1"/>
                </a:solidFill>
                <a:effectLst/>
                <a:latin typeface="+mn-lt"/>
                <a:ea typeface="+mn-ea"/>
                <a:cs typeface="+mn-cs"/>
              </a:rPr>
              <a:t>♦</a:t>
            </a:r>
            <a:r>
              <a:rPr lang="en-US" dirty="0"/>
              <a:t>The final model is able to directly predict events’ duration, frequency and typical time, </a:t>
            </a:r>
            <a:r>
              <a:rPr lang="en-US" sz="1200" b="0" i="0" kern="1200" dirty="0">
                <a:solidFill>
                  <a:schemeClr val="tx1"/>
                </a:solidFill>
                <a:effectLst/>
                <a:latin typeface="+mn-lt"/>
                <a:ea typeface="+mn-ea"/>
                <a:cs typeface="+mn-cs"/>
              </a:rPr>
              <a:t>♦</a:t>
            </a:r>
            <a:r>
              <a:rPr lang="en-US" dirty="0"/>
              <a:t>with an average 19% improvement over BERT. </a:t>
            </a:r>
            <a:r>
              <a:rPr lang="en-US" sz="1200" b="0" i="0" kern="1200" dirty="0">
                <a:solidFill>
                  <a:schemeClr val="tx1"/>
                </a:solidFill>
                <a:effectLst/>
                <a:latin typeface="+mn-lt"/>
                <a:ea typeface="+mn-ea"/>
                <a:cs typeface="+mn-cs"/>
              </a:rPr>
              <a:t>♦</a:t>
            </a:r>
            <a:r>
              <a:rPr lang="en-US" dirty="0"/>
              <a:t>It also produces bell-shaped distributions over continuous labels,</a:t>
            </a:r>
            <a:r>
              <a:rPr lang="en-US" sz="1200" b="0" i="0" kern="1200" dirty="0">
                <a:solidFill>
                  <a:schemeClr val="tx1"/>
                </a:solidFill>
                <a:effectLst/>
                <a:latin typeface="+mn-lt"/>
                <a:ea typeface="+mn-ea"/>
                <a:cs typeface="+mn-cs"/>
              </a:rPr>
              <a:t> ♦♦</a:t>
            </a:r>
            <a:r>
              <a:rPr lang="en-US" dirty="0"/>
              <a:t> and it differentiates fine grained contexts. </a:t>
            </a:r>
          </a:p>
          <a:p>
            <a:r>
              <a:rPr lang="en-US" sz="1200" b="0" i="0" kern="1200" dirty="0">
                <a:solidFill>
                  <a:schemeClr val="tx1"/>
                </a:solidFill>
                <a:effectLst/>
                <a:latin typeface="+mn-lt"/>
                <a:ea typeface="+mn-ea"/>
                <a:cs typeface="+mn-cs"/>
              </a:rPr>
              <a:t>♦</a:t>
            </a:r>
            <a:r>
              <a:rPr lang="en-US" dirty="0"/>
              <a:t>It also works as a general language mode, achieving 8% improvement on child-parent event relation extraction tasks. </a:t>
            </a:r>
            <a:r>
              <a:rPr lang="en-US" sz="1200" b="0" i="0" kern="1200" dirty="0">
                <a:solidFill>
                  <a:schemeClr val="tx1"/>
                </a:solidFill>
                <a:effectLst/>
                <a:latin typeface="+mn-lt"/>
                <a:ea typeface="+mn-ea"/>
                <a:cs typeface="+mn-cs"/>
              </a:rPr>
              <a:t>♦</a:t>
            </a:r>
            <a:r>
              <a:rPr lang="en-US" dirty="0"/>
              <a:t>Please refer to this link for our model and data, thank you!</a:t>
            </a:r>
          </a:p>
        </p:txBody>
      </p:sp>
      <p:sp>
        <p:nvSpPr>
          <p:cNvPr id="4" name="Slide Number Placeholder 3"/>
          <p:cNvSpPr>
            <a:spLocks noGrp="1"/>
          </p:cNvSpPr>
          <p:nvPr>
            <p:ph type="sldNum" sz="quarter" idx="5"/>
          </p:nvPr>
        </p:nvSpPr>
        <p:spPr/>
        <p:txBody>
          <a:bodyPr/>
          <a:lstStyle/>
          <a:p>
            <a:fld id="{2FDDFA38-32CD-004A-B2D7-6BDBF10281FC}" type="slidenum">
              <a:rPr lang="en-US" smtClean="0"/>
              <a:t>30</a:t>
            </a:fld>
            <a:endParaRPr lang="en-US"/>
          </a:p>
        </p:txBody>
      </p:sp>
    </p:spTree>
    <p:extLst>
      <p:ext uri="{BB962C8B-B14F-4D97-AF65-F5344CB8AC3E}">
        <p14:creationId xmlns:p14="http://schemas.microsoft.com/office/powerpoint/2010/main" val="31503116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first case, we know Dr. Porter taking a vacation is likely to last days to weeks</a:t>
            </a:r>
          </a:p>
        </p:txBody>
      </p:sp>
      <p:sp>
        <p:nvSpPr>
          <p:cNvPr id="4" name="Slide Number Placeholder 3"/>
          <p:cNvSpPr>
            <a:spLocks noGrp="1"/>
          </p:cNvSpPr>
          <p:nvPr>
            <p:ph type="sldNum" sz="quarter" idx="5"/>
          </p:nvPr>
        </p:nvSpPr>
        <p:spPr/>
        <p:txBody>
          <a:bodyPr/>
          <a:lstStyle/>
          <a:p>
            <a:fld id="{2FDDFA38-32CD-004A-B2D7-6BDBF10281FC}" type="slidenum">
              <a:rPr lang="en-US" smtClean="0"/>
              <a:t>3</a:t>
            </a:fld>
            <a:endParaRPr lang="en-US"/>
          </a:p>
        </p:txBody>
      </p:sp>
    </p:spTree>
    <p:extLst>
      <p:ext uri="{BB962C8B-B14F-4D97-AF65-F5344CB8AC3E}">
        <p14:creationId xmlns:p14="http://schemas.microsoft.com/office/powerpoint/2010/main" val="30031209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so she will not be able to see patients soon.</a:t>
            </a:r>
          </a:p>
        </p:txBody>
      </p:sp>
      <p:sp>
        <p:nvSpPr>
          <p:cNvPr id="4" name="Slide Number Placeholder 3"/>
          <p:cNvSpPr>
            <a:spLocks noGrp="1"/>
          </p:cNvSpPr>
          <p:nvPr>
            <p:ph type="sldNum" sz="quarter" idx="5"/>
          </p:nvPr>
        </p:nvSpPr>
        <p:spPr/>
        <p:txBody>
          <a:bodyPr/>
          <a:lstStyle/>
          <a:p>
            <a:fld id="{2FDDFA38-32CD-004A-B2D7-6BDBF10281FC}" type="slidenum">
              <a:rPr lang="en-US" smtClean="0"/>
              <a:t>4</a:t>
            </a:fld>
            <a:endParaRPr lang="en-US"/>
          </a:p>
        </p:txBody>
      </p:sp>
    </p:spTree>
    <p:extLst>
      <p:ext uri="{BB962C8B-B14F-4D97-AF65-F5344CB8AC3E}">
        <p14:creationId xmlns:p14="http://schemas.microsoft.com/office/powerpoint/2010/main" val="5683520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in the second case, taking a walk usually last minutes to hours</a:t>
            </a:r>
          </a:p>
        </p:txBody>
      </p:sp>
      <p:sp>
        <p:nvSpPr>
          <p:cNvPr id="4" name="Slide Number Placeholder 3"/>
          <p:cNvSpPr>
            <a:spLocks noGrp="1"/>
          </p:cNvSpPr>
          <p:nvPr>
            <p:ph type="sldNum" sz="quarter" idx="5"/>
          </p:nvPr>
        </p:nvSpPr>
        <p:spPr/>
        <p:txBody>
          <a:bodyPr/>
          <a:lstStyle/>
          <a:p>
            <a:fld id="{2FDDFA38-32CD-004A-B2D7-6BDBF10281FC}" type="slidenum">
              <a:rPr lang="en-US" smtClean="0"/>
              <a:t>5</a:t>
            </a:fld>
            <a:endParaRPr lang="en-US"/>
          </a:p>
        </p:txBody>
      </p:sp>
    </p:spTree>
    <p:extLst>
      <p:ext uri="{BB962C8B-B14F-4D97-AF65-F5344CB8AC3E}">
        <p14:creationId xmlns:p14="http://schemas.microsoft.com/office/powerpoint/2010/main" val="18621837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so she is likely to be back soon and see the patient. Hopefully this small example is able to convince you that time is an important component for reading comprehension, and a commonsense-level of understanding is required. </a:t>
            </a:r>
          </a:p>
        </p:txBody>
      </p:sp>
      <p:sp>
        <p:nvSpPr>
          <p:cNvPr id="4" name="Slide Number Placeholder 3"/>
          <p:cNvSpPr>
            <a:spLocks noGrp="1"/>
          </p:cNvSpPr>
          <p:nvPr>
            <p:ph type="sldNum" sz="quarter" idx="5"/>
          </p:nvPr>
        </p:nvSpPr>
        <p:spPr/>
        <p:txBody>
          <a:bodyPr/>
          <a:lstStyle/>
          <a:p>
            <a:fld id="{2FDDFA38-32CD-004A-B2D7-6BDBF10281FC}" type="slidenum">
              <a:rPr lang="en-US" smtClean="0"/>
              <a:t>6</a:t>
            </a:fld>
            <a:endParaRPr lang="en-US"/>
          </a:p>
        </p:txBody>
      </p:sp>
    </p:spTree>
    <p:extLst>
      <p:ext uri="{BB962C8B-B14F-4D97-AF65-F5344CB8AC3E}">
        <p14:creationId xmlns:p14="http://schemas.microsoft.com/office/powerpoint/2010/main" val="3951998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work, we propose </a:t>
            </a:r>
            <a:r>
              <a:rPr lang="en-US" dirty="0" err="1"/>
              <a:t>TacoLM</a:t>
            </a:r>
            <a:r>
              <a:rPr lang="en-US" dirty="0"/>
              <a:t>, a general language model that is aware of time and temporal common sense, and at the same time built without any annotations. We show that our model is better at solving time-related tasks. For example, in this actual prediction of duration from our model, </a:t>
            </a:r>
          </a:p>
        </p:txBody>
      </p:sp>
      <p:sp>
        <p:nvSpPr>
          <p:cNvPr id="4" name="Slide Number Placeholder 3"/>
          <p:cNvSpPr>
            <a:spLocks noGrp="1"/>
          </p:cNvSpPr>
          <p:nvPr>
            <p:ph type="sldNum" sz="quarter" idx="5"/>
          </p:nvPr>
        </p:nvSpPr>
        <p:spPr/>
        <p:txBody>
          <a:bodyPr/>
          <a:lstStyle/>
          <a:p>
            <a:fld id="{2FDDFA38-32CD-004A-B2D7-6BDBF10281FC}" type="slidenum">
              <a:rPr lang="en-US" smtClean="0"/>
              <a:t>7</a:t>
            </a:fld>
            <a:endParaRPr lang="en-US"/>
          </a:p>
        </p:txBody>
      </p:sp>
    </p:spTree>
    <p:extLst>
      <p:ext uri="{BB962C8B-B14F-4D97-AF65-F5344CB8AC3E}">
        <p14:creationId xmlns:p14="http://schemas.microsoft.com/office/powerpoint/2010/main" val="2838330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that Dr. Porter taking a walk is a short event lasting from minutes to hours</a:t>
            </a:r>
          </a:p>
        </p:txBody>
      </p:sp>
      <p:sp>
        <p:nvSpPr>
          <p:cNvPr id="4" name="Slide Number Placeholder 3"/>
          <p:cNvSpPr>
            <a:spLocks noGrp="1"/>
          </p:cNvSpPr>
          <p:nvPr>
            <p:ph type="sldNum" sz="quarter" idx="5"/>
          </p:nvPr>
        </p:nvSpPr>
        <p:spPr/>
        <p:txBody>
          <a:bodyPr/>
          <a:lstStyle/>
          <a:p>
            <a:fld id="{2FDDFA38-32CD-004A-B2D7-6BDBF10281FC}" type="slidenum">
              <a:rPr lang="en-US" smtClean="0"/>
              <a:t>8</a:t>
            </a:fld>
            <a:endParaRPr lang="en-US"/>
          </a:p>
        </p:txBody>
      </p:sp>
    </p:spTree>
    <p:extLst>
      <p:ext uri="{BB962C8B-B14F-4D97-AF65-F5344CB8AC3E}">
        <p14:creationId xmlns:p14="http://schemas.microsoft.com/office/powerpoint/2010/main" val="20908980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taking a vacation is much longer, ranging from days to even months. This information helps with solving the previous example problem.</a:t>
            </a:r>
          </a:p>
        </p:txBody>
      </p:sp>
      <p:sp>
        <p:nvSpPr>
          <p:cNvPr id="4" name="Slide Number Placeholder 3"/>
          <p:cNvSpPr>
            <a:spLocks noGrp="1"/>
          </p:cNvSpPr>
          <p:nvPr>
            <p:ph type="sldNum" sz="quarter" idx="5"/>
          </p:nvPr>
        </p:nvSpPr>
        <p:spPr/>
        <p:txBody>
          <a:bodyPr/>
          <a:lstStyle/>
          <a:p>
            <a:fld id="{2FDDFA38-32CD-004A-B2D7-6BDBF10281FC}" type="slidenum">
              <a:rPr lang="en-US" smtClean="0"/>
              <a:t>9</a:t>
            </a:fld>
            <a:endParaRPr lang="en-US"/>
          </a:p>
        </p:txBody>
      </p:sp>
    </p:spTree>
    <p:extLst>
      <p:ext uri="{BB962C8B-B14F-4D97-AF65-F5344CB8AC3E}">
        <p14:creationId xmlns:p14="http://schemas.microsoft.com/office/powerpoint/2010/main" val="1070814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63083" y="2282884"/>
            <a:ext cx="10363200" cy="1362075"/>
          </a:xfrm>
        </p:spPr>
        <p:txBody>
          <a:bodyPr anchor="t"/>
          <a:lstStyle>
            <a:lvl1pPr algn="l">
              <a:defRPr sz="4000" b="0" i="0" cap="none" baseline="0">
                <a:latin typeface="Helvetica Light" charset="0"/>
                <a:ea typeface="Helvetica Light" charset="0"/>
                <a:cs typeface="Helvetica Light" charset="0"/>
              </a:defRPr>
            </a:lvl1pPr>
          </a:lstStyle>
          <a:p>
            <a:r>
              <a:rPr lang="en-US" dirty="0"/>
              <a:t>Click to edit master style</a:t>
            </a:r>
          </a:p>
        </p:txBody>
      </p:sp>
      <p:sp>
        <p:nvSpPr>
          <p:cNvPr id="3" name="Text Placeholder 2"/>
          <p:cNvSpPr>
            <a:spLocks noGrp="1"/>
          </p:cNvSpPr>
          <p:nvPr>
            <p:ph type="body" idx="1"/>
          </p:nvPr>
        </p:nvSpPr>
        <p:spPr>
          <a:xfrm>
            <a:off x="941313" y="3875910"/>
            <a:ext cx="10363200" cy="580231"/>
          </a:xfrm>
        </p:spPr>
        <p:txBody>
          <a:bodyPr anchor="b"/>
          <a:lstStyle>
            <a:lvl1pPr marL="0" indent="0">
              <a:buNone/>
              <a:defRPr sz="2800" b="0" i="0">
                <a:solidFill>
                  <a:schemeClr val="tx1">
                    <a:lumMod val="65000"/>
                    <a:lumOff val="35000"/>
                  </a:schemeClr>
                </a:solidFill>
                <a:latin typeface="Helvetica Light" charset="0"/>
                <a:ea typeface="Helvetica Light" charset="0"/>
                <a:cs typeface="Helvetica Light" charset="0"/>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cxnSp>
        <p:nvCxnSpPr>
          <p:cNvPr id="7" name="Straight Connector 6"/>
          <p:cNvCxnSpPr/>
          <p:nvPr/>
        </p:nvCxnSpPr>
        <p:spPr>
          <a:xfrm>
            <a:off x="326572" y="1840197"/>
            <a:ext cx="11451771" cy="18079"/>
          </a:xfrm>
          <a:prstGeom prst="line">
            <a:avLst/>
          </a:prstGeom>
          <a:ln w="3175">
            <a:solidFill>
              <a:srgbClr val="093D6E"/>
            </a:solidFill>
          </a:ln>
          <a:effectLst/>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0172" y="921799"/>
            <a:ext cx="2452914" cy="841686"/>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0172" y="1045030"/>
            <a:ext cx="2223552" cy="616856"/>
          </a:xfrm>
          <a:prstGeom prst="rect">
            <a:avLst/>
          </a:prstGeom>
        </p:spPr>
      </p:pic>
    </p:spTree>
    <p:extLst>
      <p:ext uri="{BB962C8B-B14F-4D97-AF65-F5344CB8AC3E}">
        <p14:creationId xmlns:p14="http://schemas.microsoft.com/office/powerpoint/2010/main" val="84283584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dirty="0"/>
              <a:t>Click to edit Master title style</a:t>
            </a:r>
          </a:p>
        </p:txBody>
      </p:sp>
      <p:sp>
        <p:nvSpPr>
          <p:cNvPr id="3" name="Content Placeholder 2"/>
          <p:cNvSpPr>
            <a:spLocks noGrp="1"/>
          </p:cNvSpPr>
          <p:nvPr>
            <p:ph idx="1"/>
          </p:nvPr>
        </p:nvSpPr>
        <p:spPr/>
        <p:txBody>
          <a:bodyPr/>
          <a:lstStyle>
            <a:lvl1pPr>
              <a:buClr>
                <a:schemeClr val="bg2">
                  <a:lumMod val="25000"/>
                </a:schemeClr>
              </a:buClr>
              <a:defRPr>
                <a:latin typeface="+mn-lt"/>
              </a:defRPr>
            </a:lvl1pPr>
            <a:lvl2pPr>
              <a:buClr>
                <a:schemeClr val="bg2">
                  <a:lumMod val="25000"/>
                </a:schemeClr>
              </a:buClr>
              <a:defRPr>
                <a:latin typeface="+mn-lt"/>
              </a:defRPr>
            </a:lvl2pPr>
            <a:lvl3pPr>
              <a:buClr>
                <a:schemeClr val="bg2">
                  <a:lumMod val="25000"/>
                </a:schemeClr>
              </a:buClr>
              <a:defRPr>
                <a:latin typeface="+mn-lt"/>
              </a:defRPr>
            </a:lvl3pPr>
            <a:lvl4pPr>
              <a:buClr>
                <a:schemeClr val="bg2">
                  <a:lumMod val="25000"/>
                </a:schemeClr>
              </a:buClr>
              <a:defRPr>
                <a:latin typeface="+mn-lt"/>
              </a:defRPr>
            </a:lvl4pPr>
            <a:lvl5pPr>
              <a:buClr>
                <a:schemeClr val="bg2">
                  <a:lumMod val="25000"/>
                </a:schemeClr>
              </a:buCl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2"/>
          <p:cNvSpPr>
            <a:spLocks noGrp="1" noChangeArrowheads="1"/>
          </p:cNvSpPr>
          <p:nvPr>
            <p:ph type="ftr" sz="quarter" idx="10"/>
          </p:nvPr>
        </p:nvSpPr>
        <p:spPr/>
        <p:txBody>
          <a:bodyPr/>
          <a:lstStyle>
            <a:lvl1pPr>
              <a:defRPr/>
            </a:lvl1pPr>
          </a:lstStyle>
          <a:p>
            <a:endParaRPr lang="en-US"/>
          </a:p>
        </p:txBody>
      </p:sp>
      <p:sp>
        <p:nvSpPr>
          <p:cNvPr id="5" name="Rectangle 3"/>
          <p:cNvSpPr>
            <a:spLocks noGrp="1" noChangeArrowheads="1"/>
          </p:cNvSpPr>
          <p:nvPr>
            <p:ph type="sldNum" sz="quarter" idx="11"/>
          </p:nvPr>
        </p:nvSpPr>
        <p:spPr/>
        <p:txBody>
          <a:bodyPr/>
          <a:lstStyle>
            <a:lvl1pPr>
              <a:defRPr/>
            </a:lvl1pPr>
          </a:lstStyle>
          <a:p>
            <a:fld id="{BDF588C3-71D6-5D45-B118-1C664482E1C2}" type="slidenum">
              <a:rPr lang="en-US" smtClean="0"/>
              <a:t>‹#›</a:t>
            </a:fld>
            <a:endParaRPr lang="en-US"/>
          </a:p>
        </p:txBody>
      </p:sp>
    </p:spTree>
    <p:extLst>
      <p:ext uri="{BB962C8B-B14F-4D97-AF65-F5344CB8AC3E}">
        <p14:creationId xmlns:p14="http://schemas.microsoft.com/office/powerpoint/2010/main" val="739961724"/>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wo Content">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262743"/>
            <a:ext cx="5384800" cy="4724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273624"/>
            <a:ext cx="5384800" cy="4724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2"/>
          <p:cNvSpPr>
            <a:spLocks noGrp="1" noChangeArrowheads="1"/>
          </p:cNvSpPr>
          <p:nvPr>
            <p:ph type="ftr" sz="quarter" idx="10"/>
          </p:nvPr>
        </p:nvSpPr>
        <p:spPr/>
        <p:txBody>
          <a:bodyPr/>
          <a:lstStyle>
            <a:lvl1pPr>
              <a:defRPr/>
            </a:lvl1pPr>
          </a:lstStyle>
          <a:p>
            <a:endParaRPr lang="en-US"/>
          </a:p>
        </p:txBody>
      </p:sp>
      <p:sp>
        <p:nvSpPr>
          <p:cNvPr id="6" name="Rectangle 3"/>
          <p:cNvSpPr>
            <a:spLocks noGrp="1" noChangeArrowheads="1"/>
          </p:cNvSpPr>
          <p:nvPr>
            <p:ph type="sldNum" sz="quarter" idx="11"/>
          </p:nvPr>
        </p:nvSpPr>
        <p:spPr/>
        <p:txBody>
          <a:bodyPr/>
          <a:lstStyle>
            <a:lvl1pPr>
              <a:defRPr/>
            </a:lvl1pPr>
          </a:lstStyle>
          <a:p>
            <a:fld id="{BDF588C3-71D6-5D45-B118-1C664482E1C2}" type="slidenum">
              <a:rPr lang="en-US" smtClean="0"/>
              <a:t>‹#›</a:t>
            </a:fld>
            <a:endParaRPr lang="en-US"/>
          </a:p>
        </p:txBody>
      </p:sp>
      <p:sp>
        <p:nvSpPr>
          <p:cNvPr id="7" name="Title 1"/>
          <p:cNvSpPr>
            <a:spLocks noGrp="1"/>
          </p:cNvSpPr>
          <p:nvPr>
            <p:ph type="title"/>
          </p:nvPr>
        </p:nvSpPr>
        <p:spPr>
          <a:xfrm>
            <a:off x="457200" y="206829"/>
            <a:ext cx="10617200" cy="533400"/>
          </a:xfrm>
        </p:spPr>
        <p:txBody>
          <a:bodyPr/>
          <a:lstStyle/>
          <a:p>
            <a:r>
              <a:rPr lang="en-US"/>
              <a:t>Click to edit Master title style</a:t>
            </a:r>
            <a:endParaRPr lang="en-US" dirty="0"/>
          </a:p>
        </p:txBody>
      </p:sp>
    </p:spTree>
    <p:extLst>
      <p:ext uri="{BB962C8B-B14F-4D97-AF65-F5344CB8AC3E}">
        <p14:creationId xmlns:p14="http://schemas.microsoft.com/office/powerpoint/2010/main" val="458895491"/>
      </p:ext>
    </p:extLst>
  </p:cSld>
  <p:clrMapOvr>
    <a:overrideClrMapping bg1="lt1" tx1="dk1" bg2="lt2" tx2="dk2" accent1="accent1" accent2="accent2" accent3="accent3" accent4="accent4" accent5="accent5" accent6="accent6" hlink="hlink" folHlink="folHlink"/>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89857" y="3091544"/>
            <a:ext cx="10617200" cy="533400"/>
          </a:xfrm>
        </p:spPr>
        <p:txBody>
          <a:bodyPr/>
          <a:lstStyle/>
          <a:p>
            <a:r>
              <a:rPr lang="en-US"/>
              <a:t>Click to edit Master title style</a:t>
            </a:r>
          </a:p>
        </p:txBody>
      </p:sp>
      <p:cxnSp>
        <p:nvCxnSpPr>
          <p:cNvPr id="5" name="Straight Connector 4"/>
          <p:cNvCxnSpPr/>
          <p:nvPr/>
        </p:nvCxnSpPr>
        <p:spPr>
          <a:xfrm>
            <a:off x="348345" y="3745203"/>
            <a:ext cx="11451771" cy="18079"/>
          </a:xfrm>
          <a:prstGeom prst="line">
            <a:avLst/>
          </a:prstGeom>
          <a:ln w="3175">
            <a:solidFill>
              <a:srgbClr val="093D6E"/>
            </a:solidFill>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2740860"/>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noChangeArrowheads="1"/>
          </p:cNvSpPr>
          <p:nvPr>
            <p:ph type="ftr" sz="quarter" idx="10"/>
          </p:nvPr>
        </p:nvSpPr>
        <p:spPr/>
        <p:txBody>
          <a:bodyPr/>
          <a:lstStyle>
            <a:lvl1pPr>
              <a:defRPr/>
            </a:lvl1pPr>
          </a:lstStyle>
          <a:p>
            <a:endParaRPr lang="en-US"/>
          </a:p>
        </p:txBody>
      </p:sp>
      <p:sp>
        <p:nvSpPr>
          <p:cNvPr id="3" name="Rectangle 3"/>
          <p:cNvSpPr>
            <a:spLocks noGrp="1" noChangeArrowheads="1"/>
          </p:cNvSpPr>
          <p:nvPr>
            <p:ph type="sldNum" sz="quarter" idx="11"/>
          </p:nvPr>
        </p:nvSpPr>
        <p:spPr/>
        <p:txBody>
          <a:bodyPr/>
          <a:lstStyle>
            <a:lvl1pPr>
              <a:defRPr/>
            </a:lvl1pPr>
          </a:lstStyle>
          <a:p>
            <a:fld id="{BDF588C3-71D6-5D45-B118-1C664482E1C2}" type="slidenum">
              <a:rPr lang="en-US" smtClean="0"/>
              <a:t>‹#›</a:t>
            </a:fld>
            <a:endParaRPr lang="en-US"/>
          </a:p>
        </p:txBody>
      </p:sp>
    </p:spTree>
    <p:extLst>
      <p:ext uri="{BB962C8B-B14F-4D97-AF65-F5344CB8AC3E}">
        <p14:creationId xmlns:p14="http://schemas.microsoft.com/office/powerpoint/2010/main" val="1879074500"/>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a:p>
        </p:txBody>
      </p:sp>
      <p:sp>
        <p:nvSpPr>
          <p:cNvPr id="4" name="Slide Number Placeholder 3"/>
          <p:cNvSpPr>
            <a:spLocks noGrp="1"/>
          </p:cNvSpPr>
          <p:nvPr>
            <p:ph type="sldNum" sz="quarter" idx="11"/>
          </p:nvPr>
        </p:nvSpPr>
        <p:spPr/>
        <p:txBody>
          <a:bodyPr/>
          <a:lstStyle/>
          <a:p>
            <a:fld id="{BDF588C3-71D6-5D45-B118-1C664482E1C2}" type="slidenum">
              <a:rPr lang="en-US" smtClean="0"/>
              <a:t>‹#›</a:t>
            </a:fld>
            <a:endParaRPr lang="en-US"/>
          </a:p>
        </p:txBody>
      </p:sp>
      <p:sp>
        <p:nvSpPr>
          <p:cNvPr id="5" name="Rectangle 4"/>
          <p:cNvSpPr/>
          <p:nvPr/>
        </p:nvSpPr>
        <p:spPr>
          <a:xfrm>
            <a:off x="1" y="0"/>
            <a:ext cx="12192000" cy="6858000"/>
          </a:xfrm>
          <a:prstGeom prst="rect">
            <a:avLst/>
          </a:prstGeom>
          <a:solidFill>
            <a:schemeClr val="bg1"/>
          </a:solidFill>
          <a:ln w="127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0608718"/>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ftr" sz="quarter" idx="3"/>
          </p:nvPr>
        </p:nvSpPr>
        <p:spPr bwMode="auto">
          <a:xfrm>
            <a:off x="5892800" y="6248400"/>
            <a:ext cx="53848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Arial" pitchFamily="34" charset="0"/>
                <a:ea typeface="Arial Unicode MS" pitchFamily="34" charset="-128"/>
                <a:cs typeface="Arial Unicode MS" pitchFamily="34" charset="-128"/>
              </a:defRPr>
            </a:lvl1pPr>
          </a:lstStyle>
          <a:p>
            <a:endParaRPr lang="en-US"/>
          </a:p>
        </p:txBody>
      </p:sp>
      <p:sp>
        <p:nvSpPr>
          <p:cNvPr id="36867" name="Rectangle 3"/>
          <p:cNvSpPr>
            <a:spLocks noGrp="1" noChangeArrowheads="1"/>
          </p:cNvSpPr>
          <p:nvPr>
            <p:ph type="sldNum" sz="quarter" idx="4"/>
          </p:nvPr>
        </p:nvSpPr>
        <p:spPr bwMode="auto">
          <a:xfrm>
            <a:off x="11292116" y="6523921"/>
            <a:ext cx="5080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ctr">
              <a:defRPr sz="1200">
                <a:latin typeface="Arial" pitchFamily="34" charset="0"/>
                <a:ea typeface="Arial Unicode MS" pitchFamily="34" charset="-128"/>
                <a:cs typeface="Arial Unicode MS" pitchFamily="34" charset="-128"/>
              </a:defRPr>
            </a:lvl1pPr>
          </a:lstStyle>
          <a:p>
            <a:fld id="{BDF588C3-71D6-5D45-B118-1C664482E1C2}" type="slidenum">
              <a:rPr lang="en-US" smtClean="0"/>
              <a:t>‹#›</a:t>
            </a:fld>
            <a:endParaRPr lang="en-US" dirty="0"/>
          </a:p>
        </p:txBody>
      </p:sp>
      <p:sp>
        <p:nvSpPr>
          <p:cNvPr id="1028" name="Rectangle 4"/>
          <p:cNvSpPr>
            <a:spLocks noGrp="1" noChangeArrowheads="1"/>
          </p:cNvSpPr>
          <p:nvPr>
            <p:ph type="title"/>
          </p:nvPr>
        </p:nvSpPr>
        <p:spPr bwMode="auto">
          <a:xfrm>
            <a:off x="457200" y="206829"/>
            <a:ext cx="9880600" cy="53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TW"/>
              <a:t>Click to edit Master title style</a:t>
            </a:r>
            <a:endParaRPr lang="en-US" altLang="zh-TW" dirty="0"/>
          </a:p>
        </p:txBody>
      </p:sp>
      <p:sp>
        <p:nvSpPr>
          <p:cNvPr id="1029" name="Rectangle 5"/>
          <p:cNvSpPr>
            <a:spLocks noGrp="1" noChangeArrowheads="1"/>
          </p:cNvSpPr>
          <p:nvPr>
            <p:ph type="body" idx="1"/>
          </p:nvPr>
        </p:nvSpPr>
        <p:spPr bwMode="auto">
          <a:xfrm>
            <a:off x="609600" y="1251856"/>
            <a:ext cx="10972800" cy="4484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ltLang="zh-TW" dirty="0"/>
          </a:p>
        </p:txBody>
      </p:sp>
      <p:cxnSp>
        <p:nvCxnSpPr>
          <p:cNvPr id="19" name="Straight Connector 18"/>
          <p:cNvCxnSpPr/>
          <p:nvPr/>
        </p:nvCxnSpPr>
        <p:spPr>
          <a:xfrm>
            <a:off x="348345" y="806055"/>
            <a:ext cx="11451771" cy="18079"/>
          </a:xfrm>
          <a:prstGeom prst="line">
            <a:avLst/>
          </a:prstGeom>
          <a:ln w="3175">
            <a:solidFill>
              <a:srgbClr val="093D6E"/>
            </a:solidFill>
          </a:ln>
          <a:effectLst/>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8"/>
          <a:stretch>
            <a:fillRect/>
          </a:stretch>
        </p:blipFill>
        <p:spPr>
          <a:xfrm>
            <a:off x="11172792" y="130628"/>
            <a:ext cx="669578" cy="669578"/>
          </a:xfrm>
          <a:prstGeom prst="rect">
            <a:avLst/>
          </a:prstGeom>
        </p:spPr>
      </p:pic>
      <p:pic>
        <p:nvPicPr>
          <p:cNvPr id="9" name="Picture 8"/>
          <p:cNvPicPr>
            <a:picLocks noChangeAspect="1"/>
          </p:cNvPicPr>
          <p:nvPr userDrawn="1"/>
        </p:nvPicPr>
        <p:blipFill rotWithShape="1">
          <a:blip r:embed="rId9">
            <a:extLst>
              <a:ext uri="{28A0092B-C50C-407E-A947-70E740481C1C}">
                <a14:useLocalDpi xmlns:a14="http://schemas.microsoft.com/office/drawing/2010/main" val="0"/>
              </a:ext>
            </a:extLst>
          </a:blip>
          <a:srcRect r="74706" b="-294"/>
          <a:stretch/>
        </p:blipFill>
        <p:spPr>
          <a:xfrm>
            <a:off x="10613572" y="181430"/>
            <a:ext cx="562428" cy="618670"/>
          </a:xfrm>
          <a:prstGeom prst="rect">
            <a:avLst/>
          </a:prstGeom>
        </p:spPr>
      </p:pic>
    </p:spTree>
    <p:extLst>
      <p:ext uri="{BB962C8B-B14F-4D97-AF65-F5344CB8AC3E}">
        <p14:creationId xmlns:p14="http://schemas.microsoft.com/office/powerpoint/2010/main" val="1394506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ransition spd="med"/>
  <p:hf hdr="0" ftr="0" dt="0"/>
  <p:txStyles>
    <p:titleStyle>
      <a:lvl1pPr algn="l" rtl="0" eaLnBrk="1" fontAlgn="base" hangingPunct="1">
        <a:spcBef>
          <a:spcPct val="0"/>
        </a:spcBef>
        <a:spcAft>
          <a:spcPct val="0"/>
        </a:spcAft>
        <a:defRPr sz="4000" b="0" i="0">
          <a:solidFill>
            <a:schemeClr val="tx1">
              <a:lumMod val="75000"/>
              <a:lumOff val="25000"/>
            </a:schemeClr>
          </a:solidFill>
          <a:latin typeface="Helvetica Light" charset="0"/>
          <a:ea typeface="Helvetica Light" charset="0"/>
          <a:cs typeface="Helvetica Light" charset="0"/>
        </a:defRPr>
      </a:lvl1pPr>
      <a:lvl2pPr algn="l" rtl="0" eaLnBrk="1" fontAlgn="base" hangingPunct="1">
        <a:spcBef>
          <a:spcPct val="0"/>
        </a:spcBef>
        <a:spcAft>
          <a:spcPct val="0"/>
        </a:spcAft>
        <a:defRPr sz="2800">
          <a:solidFill>
            <a:srgbClr val="FF0000"/>
          </a:solidFill>
          <a:latin typeface="Calibri" pitchFamily="34" charset="0"/>
          <a:cs typeface="Arial" pitchFamily="34" charset="0"/>
        </a:defRPr>
      </a:lvl2pPr>
      <a:lvl3pPr algn="l" rtl="0" eaLnBrk="1" fontAlgn="base" hangingPunct="1">
        <a:spcBef>
          <a:spcPct val="0"/>
        </a:spcBef>
        <a:spcAft>
          <a:spcPct val="0"/>
        </a:spcAft>
        <a:defRPr sz="2800">
          <a:solidFill>
            <a:srgbClr val="FF0000"/>
          </a:solidFill>
          <a:latin typeface="Calibri" pitchFamily="34" charset="0"/>
          <a:cs typeface="Arial" pitchFamily="34" charset="0"/>
        </a:defRPr>
      </a:lvl3pPr>
      <a:lvl4pPr algn="l" rtl="0" eaLnBrk="1" fontAlgn="base" hangingPunct="1">
        <a:spcBef>
          <a:spcPct val="0"/>
        </a:spcBef>
        <a:spcAft>
          <a:spcPct val="0"/>
        </a:spcAft>
        <a:defRPr sz="2800">
          <a:solidFill>
            <a:srgbClr val="FF0000"/>
          </a:solidFill>
          <a:latin typeface="Calibri" pitchFamily="34" charset="0"/>
          <a:cs typeface="Arial" pitchFamily="34" charset="0"/>
        </a:defRPr>
      </a:lvl4pPr>
      <a:lvl5pPr algn="l" rtl="0" eaLnBrk="1" fontAlgn="base" hangingPunct="1">
        <a:spcBef>
          <a:spcPct val="0"/>
        </a:spcBef>
        <a:spcAft>
          <a:spcPct val="0"/>
        </a:spcAft>
        <a:defRPr sz="2800">
          <a:solidFill>
            <a:srgbClr val="FF0000"/>
          </a:solidFill>
          <a:latin typeface="Calibri" pitchFamily="34" charset="0"/>
          <a:cs typeface="Arial" pitchFamily="34" charset="0"/>
        </a:defRPr>
      </a:lvl5pPr>
      <a:lvl6pPr marL="457200" algn="l" rtl="0" eaLnBrk="1" fontAlgn="base" hangingPunct="1">
        <a:spcBef>
          <a:spcPct val="0"/>
        </a:spcBef>
        <a:spcAft>
          <a:spcPct val="0"/>
        </a:spcAft>
        <a:defRPr sz="2800">
          <a:solidFill>
            <a:srgbClr val="FF0000"/>
          </a:solidFill>
          <a:latin typeface="Calibri" pitchFamily="34" charset="0"/>
          <a:cs typeface="Arial" pitchFamily="34" charset="0"/>
        </a:defRPr>
      </a:lvl6pPr>
      <a:lvl7pPr marL="914400" algn="l" rtl="0" eaLnBrk="1" fontAlgn="base" hangingPunct="1">
        <a:spcBef>
          <a:spcPct val="0"/>
        </a:spcBef>
        <a:spcAft>
          <a:spcPct val="0"/>
        </a:spcAft>
        <a:defRPr sz="2800">
          <a:solidFill>
            <a:srgbClr val="FF0000"/>
          </a:solidFill>
          <a:latin typeface="Calibri" pitchFamily="34" charset="0"/>
          <a:cs typeface="Arial" pitchFamily="34" charset="0"/>
        </a:defRPr>
      </a:lvl7pPr>
      <a:lvl8pPr marL="1371600" algn="l" rtl="0" eaLnBrk="1" fontAlgn="base" hangingPunct="1">
        <a:spcBef>
          <a:spcPct val="0"/>
        </a:spcBef>
        <a:spcAft>
          <a:spcPct val="0"/>
        </a:spcAft>
        <a:defRPr sz="2800">
          <a:solidFill>
            <a:srgbClr val="FF0000"/>
          </a:solidFill>
          <a:latin typeface="Calibri" pitchFamily="34" charset="0"/>
          <a:cs typeface="Arial" pitchFamily="34" charset="0"/>
        </a:defRPr>
      </a:lvl8pPr>
      <a:lvl9pPr marL="1828800" algn="l" rtl="0" eaLnBrk="1" fontAlgn="base" hangingPunct="1">
        <a:spcBef>
          <a:spcPct val="0"/>
        </a:spcBef>
        <a:spcAft>
          <a:spcPct val="0"/>
        </a:spcAft>
        <a:defRPr sz="2800">
          <a:solidFill>
            <a:srgbClr val="FF0000"/>
          </a:solidFill>
          <a:latin typeface="Calibri" pitchFamily="34" charset="0"/>
          <a:cs typeface="Arial" pitchFamily="34" charset="0"/>
        </a:defRPr>
      </a:lvl9pPr>
    </p:titleStyle>
    <p:bodyStyle>
      <a:lvl1pPr marL="342900" indent="-342900" algn="l" rtl="0" eaLnBrk="1" fontAlgn="base" hangingPunct="1">
        <a:spcBef>
          <a:spcPct val="20000"/>
        </a:spcBef>
        <a:spcAft>
          <a:spcPct val="0"/>
        </a:spcAft>
        <a:buClr>
          <a:schemeClr val="bg2"/>
        </a:buClr>
        <a:buSzPct val="75000"/>
        <a:buFont typeface="Wingdings" charset="2"/>
        <a:buChar char="n"/>
        <a:defRPr sz="2400" b="0" i="0">
          <a:solidFill>
            <a:schemeClr val="tx1"/>
          </a:solidFill>
          <a:latin typeface="Helvetica Light" charset="0"/>
          <a:ea typeface="Helvetica Light" charset="0"/>
          <a:cs typeface="Helvetica Light" charset="0"/>
        </a:defRPr>
      </a:lvl1pPr>
      <a:lvl2pPr marL="742950" indent="-285750" algn="l" rtl="0" eaLnBrk="1" fontAlgn="base" hangingPunct="1">
        <a:spcBef>
          <a:spcPct val="20000"/>
        </a:spcBef>
        <a:spcAft>
          <a:spcPct val="0"/>
        </a:spcAft>
        <a:buClr>
          <a:schemeClr val="accent2"/>
        </a:buClr>
        <a:buSzPct val="80000"/>
        <a:buFont typeface="Wingdings" charset="2"/>
        <a:buChar char="¨"/>
        <a:defRPr sz="2000" b="0" i="0">
          <a:solidFill>
            <a:schemeClr val="tx1"/>
          </a:solidFill>
          <a:latin typeface="Helvetica Light" charset="0"/>
          <a:ea typeface="Helvetica Light" charset="0"/>
          <a:cs typeface="Helvetica Light" charset="0"/>
        </a:defRPr>
      </a:lvl2pPr>
      <a:lvl3pPr marL="1143000" indent="-228600" algn="l" rtl="0" eaLnBrk="1" fontAlgn="base" hangingPunct="1">
        <a:spcBef>
          <a:spcPct val="20000"/>
        </a:spcBef>
        <a:spcAft>
          <a:spcPct val="0"/>
        </a:spcAft>
        <a:buClr>
          <a:schemeClr val="bg2"/>
        </a:buClr>
        <a:buSzPct val="65000"/>
        <a:buFont typeface="Wingdings" charset="2"/>
        <a:buChar char="n"/>
        <a:defRPr b="0" i="0">
          <a:solidFill>
            <a:schemeClr val="tx1"/>
          </a:solidFill>
          <a:latin typeface="Helvetica Light" charset="0"/>
          <a:ea typeface="Helvetica Light" charset="0"/>
          <a:cs typeface="Helvetica Light" charset="0"/>
        </a:defRPr>
      </a:lvl3pPr>
      <a:lvl4pPr marL="1600200" indent="-228600" algn="l" rtl="0" eaLnBrk="1" fontAlgn="base" hangingPunct="1">
        <a:spcBef>
          <a:spcPct val="20000"/>
        </a:spcBef>
        <a:spcAft>
          <a:spcPct val="0"/>
        </a:spcAft>
        <a:buClr>
          <a:schemeClr val="accent2"/>
        </a:buClr>
        <a:buSzPct val="70000"/>
        <a:buFont typeface="Wingdings" charset="2"/>
        <a:buChar char="¨"/>
        <a:defRPr sz="1600" b="0" i="0">
          <a:solidFill>
            <a:schemeClr val="tx1"/>
          </a:solidFill>
          <a:latin typeface="Helvetica Light" charset="0"/>
          <a:ea typeface="Helvetica Light" charset="0"/>
          <a:cs typeface="Helvetica Light" charset="0"/>
        </a:defRPr>
      </a:lvl4pPr>
      <a:lvl5pPr marL="2057400" indent="-228600" algn="l" rtl="0" eaLnBrk="1" fontAlgn="base" hangingPunct="1">
        <a:spcBef>
          <a:spcPct val="20000"/>
        </a:spcBef>
        <a:spcAft>
          <a:spcPct val="0"/>
        </a:spcAft>
        <a:buClr>
          <a:schemeClr val="bg2"/>
        </a:buClr>
        <a:buFont typeface="Wingdings" charset="2"/>
        <a:buChar char="§"/>
        <a:defRPr sz="1600" b="0" i="0">
          <a:solidFill>
            <a:schemeClr val="tx1"/>
          </a:solidFill>
          <a:latin typeface="Helvetica Light" charset="0"/>
          <a:ea typeface="Helvetica Light" charset="0"/>
          <a:cs typeface="Helvetica Light" charset="0"/>
        </a:defRPr>
      </a:lvl5pPr>
      <a:lvl6pPr marL="25146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6pPr>
      <a:lvl7pPr marL="29718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7pPr>
      <a:lvl8pPr marL="34290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8pPr>
      <a:lvl9pPr marL="38862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2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2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30.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github.com/CogComp/TacoL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14508-BF4D-F240-B6F6-46EED909949F}"/>
              </a:ext>
            </a:extLst>
          </p:cNvPr>
          <p:cNvSpPr>
            <a:spLocks noGrp="1"/>
          </p:cNvSpPr>
          <p:nvPr>
            <p:ph type="title"/>
          </p:nvPr>
        </p:nvSpPr>
        <p:spPr/>
        <p:txBody>
          <a:bodyPr/>
          <a:lstStyle/>
          <a:p>
            <a:pPr algn="ctr"/>
            <a:r>
              <a:rPr lang="en-US" sz="3200" dirty="0"/>
              <a:t>Temporal Common Sense Acquisition </a:t>
            </a:r>
            <a:br>
              <a:rPr lang="en-US" sz="3200" dirty="0"/>
            </a:br>
            <a:r>
              <a:rPr lang="en-US" sz="3200" dirty="0"/>
              <a:t>with Minimal Supervision</a:t>
            </a:r>
            <a:endParaRPr lang="en-US" sz="3000" dirty="0"/>
          </a:p>
        </p:txBody>
      </p:sp>
      <p:sp>
        <p:nvSpPr>
          <p:cNvPr id="3" name="Text Placeholder 2">
            <a:extLst>
              <a:ext uri="{FF2B5EF4-FFF2-40B4-BE49-F238E27FC236}">
                <a16:creationId xmlns:a16="http://schemas.microsoft.com/office/drawing/2014/main" id="{EAD80964-1DED-474B-BAE1-10B8F57DD7A2}"/>
              </a:ext>
            </a:extLst>
          </p:cNvPr>
          <p:cNvSpPr>
            <a:spLocks noGrp="1"/>
          </p:cNvSpPr>
          <p:nvPr>
            <p:ph type="body" idx="1"/>
          </p:nvPr>
        </p:nvSpPr>
        <p:spPr>
          <a:xfrm>
            <a:off x="914400" y="5247516"/>
            <a:ext cx="10363200" cy="580231"/>
          </a:xfrm>
        </p:spPr>
        <p:txBody>
          <a:bodyPr/>
          <a:lstStyle/>
          <a:p>
            <a:pPr algn="ctr"/>
            <a:r>
              <a:rPr lang="en-US" sz="2400" dirty="0"/>
              <a:t>    Ben Zhou         </a:t>
            </a:r>
            <a:r>
              <a:rPr lang="en-US" sz="2400" dirty="0" err="1"/>
              <a:t>Qiang</a:t>
            </a:r>
            <a:r>
              <a:rPr lang="en-US" sz="2400" dirty="0"/>
              <a:t> Ning*    Daniel </a:t>
            </a:r>
            <a:r>
              <a:rPr lang="en-US" sz="2400" dirty="0" err="1"/>
              <a:t>Khashabi</a:t>
            </a:r>
            <a:r>
              <a:rPr lang="en-US" sz="2400" dirty="0"/>
              <a:t>*   Dan Roth</a:t>
            </a:r>
          </a:p>
        </p:txBody>
      </p:sp>
      <p:pic>
        <p:nvPicPr>
          <p:cNvPr id="5" name="Picture 4" descr="A person smiling for the camera&#10;&#10;Description automatically generated">
            <a:extLst>
              <a:ext uri="{FF2B5EF4-FFF2-40B4-BE49-F238E27FC236}">
                <a16:creationId xmlns:a16="http://schemas.microsoft.com/office/drawing/2014/main" id="{BBA5993E-F96C-5C47-B512-A570A023A9F5}"/>
              </a:ext>
            </a:extLst>
          </p:cNvPr>
          <p:cNvPicPr>
            <a:picLocks noChangeAspect="1"/>
          </p:cNvPicPr>
          <p:nvPr/>
        </p:nvPicPr>
        <p:blipFill>
          <a:blip r:embed="rId3"/>
          <a:stretch>
            <a:fillRect/>
          </a:stretch>
        </p:blipFill>
        <p:spPr>
          <a:xfrm>
            <a:off x="2312670" y="3967356"/>
            <a:ext cx="1280160" cy="1280160"/>
          </a:xfrm>
          <a:prstGeom prst="rect">
            <a:avLst/>
          </a:prstGeom>
        </p:spPr>
      </p:pic>
      <p:pic>
        <p:nvPicPr>
          <p:cNvPr id="9" name="Picture 8" descr="A person posing for the camera&#10;&#10;Description automatically generated">
            <a:extLst>
              <a:ext uri="{FF2B5EF4-FFF2-40B4-BE49-F238E27FC236}">
                <a16:creationId xmlns:a16="http://schemas.microsoft.com/office/drawing/2014/main" id="{3CDD32C0-0065-AF43-AE0A-FD8982D068EB}"/>
              </a:ext>
            </a:extLst>
          </p:cNvPr>
          <p:cNvPicPr>
            <a:picLocks noChangeAspect="1"/>
          </p:cNvPicPr>
          <p:nvPr/>
        </p:nvPicPr>
        <p:blipFill rotWithShape="1">
          <a:blip r:embed="rId4"/>
          <a:srcRect r="16399"/>
          <a:stretch/>
        </p:blipFill>
        <p:spPr>
          <a:xfrm>
            <a:off x="4524861" y="3955368"/>
            <a:ext cx="1280161" cy="1280160"/>
          </a:xfrm>
          <a:prstGeom prst="rect">
            <a:avLst/>
          </a:prstGeom>
        </p:spPr>
      </p:pic>
      <p:sp>
        <p:nvSpPr>
          <p:cNvPr id="12" name="TextBox 11">
            <a:extLst>
              <a:ext uri="{FF2B5EF4-FFF2-40B4-BE49-F238E27FC236}">
                <a16:creationId xmlns:a16="http://schemas.microsoft.com/office/drawing/2014/main" id="{285D2B22-EB46-144B-8743-F14D645B1EF5}"/>
              </a:ext>
            </a:extLst>
          </p:cNvPr>
          <p:cNvSpPr txBox="1"/>
          <p:nvPr/>
        </p:nvSpPr>
        <p:spPr>
          <a:xfrm>
            <a:off x="10467109" y="5958295"/>
            <a:ext cx="305929" cy="369332"/>
          </a:xfrm>
          <a:prstGeom prst="rect">
            <a:avLst/>
          </a:prstGeom>
          <a:noFill/>
        </p:spPr>
        <p:txBody>
          <a:bodyPr wrap="square" rtlCol="0">
            <a:spAutoFit/>
          </a:bodyPr>
          <a:lstStyle/>
          <a:p>
            <a:r>
              <a:rPr lang="en-US" dirty="0">
                <a:solidFill>
                  <a:schemeClr val="tx1">
                    <a:lumMod val="65000"/>
                    <a:lumOff val="35000"/>
                  </a:schemeClr>
                </a:solidFill>
              </a:rPr>
              <a:t>*</a:t>
            </a:r>
          </a:p>
        </p:txBody>
      </p:sp>
      <p:pic>
        <p:nvPicPr>
          <p:cNvPr id="4" name="Picture 3">
            <a:extLst>
              <a:ext uri="{FF2B5EF4-FFF2-40B4-BE49-F238E27FC236}">
                <a16:creationId xmlns:a16="http://schemas.microsoft.com/office/drawing/2014/main" id="{A262608A-5D6A-E24A-A7A1-9E4482E0B324}"/>
              </a:ext>
            </a:extLst>
          </p:cNvPr>
          <p:cNvPicPr>
            <a:picLocks noChangeAspect="1"/>
          </p:cNvPicPr>
          <p:nvPr/>
        </p:nvPicPr>
        <p:blipFill rotWithShape="1">
          <a:blip r:embed="rId5"/>
          <a:srcRect l="13137" t="3827" r="7464" b="29587"/>
          <a:stretch/>
        </p:blipFill>
        <p:spPr>
          <a:xfrm>
            <a:off x="9028742" y="3967356"/>
            <a:ext cx="1279564" cy="1280160"/>
          </a:xfrm>
          <a:prstGeom prst="rect">
            <a:avLst/>
          </a:prstGeom>
        </p:spPr>
      </p:pic>
      <p:pic>
        <p:nvPicPr>
          <p:cNvPr id="6" name="Picture 5">
            <a:extLst>
              <a:ext uri="{FF2B5EF4-FFF2-40B4-BE49-F238E27FC236}">
                <a16:creationId xmlns:a16="http://schemas.microsoft.com/office/drawing/2014/main" id="{E4815B30-5C31-E447-BE79-4C96C8F00349}"/>
              </a:ext>
            </a:extLst>
          </p:cNvPr>
          <p:cNvPicPr>
            <a:picLocks noChangeAspect="1"/>
          </p:cNvPicPr>
          <p:nvPr/>
        </p:nvPicPr>
        <p:blipFill rotWithShape="1">
          <a:blip r:embed="rId6"/>
          <a:srcRect l="9765" t="8530" r="10298" b="10907"/>
          <a:stretch/>
        </p:blipFill>
        <p:spPr>
          <a:xfrm>
            <a:off x="6777515" y="3967356"/>
            <a:ext cx="1278733" cy="1280160"/>
          </a:xfrm>
          <a:prstGeom prst="rect">
            <a:avLst/>
          </a:prstGeom>
        </p:spPr>
      </p:pic>
      <p:pic>
        <p:nvPicPr>
          <p:cNvPr id="11" name="Picture 10">
            <a:extLst>
              <a:ext uri="{FF2B5EF4-FFF2-40B4-BE49-F238E27FC236}">
                <a16:creationId xmlns:a16="http://schemas.microsoft.com/office/drawing/2014/main" id="{F86219F9-6245-174A-83EC-678F69F21F10}"/>
              </a:ext>
            </a:extLst>
          </p:cNvPr>
          <p:cNvPicPr>
            <a:picLocks noChangeAspect="1"/>
          </p:cNvPicPr>
          <p:nvPr/>
        </p:nvPicPr>
        <p:blipFill>
          <a:blip r:embed="rId7"/>
          <a:stretch>
            <a:fillRect/>
          </a:stretch>
        </p:blipFill>
        <p:spPr>
          <a:xfrm>
            <a:off x="10676519" y="6018000"/>
            <a:ext cx="1299528" cy="619255"/>
          </a:xfrm>
          <a:prstGeom prst="rect">
            <a:avLst/>
          </a:prstGeom>
        </p:spPr>
      </p:pic>
    </p:spTree>
    <p:extLst>
      <p:ext uri="{BB962C8B-B14F-4D97-AF65-F5344CB8AC3E}">
        <p14:creationId xmlns:p14="http://schemas.microsoft.com/office/powerpoint/2010/main" val="2010378898"/>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EEBA-38BC-ED46-9A3F-1D9F8703AC3B}"/>
              </a:ext>
            </a:extLst>
          </p:cNvPr>
          <p:cNvSpPr>
            <a:spLocks noGrp="1"/>
          </p:cNvSpPr>
          <p:nvPr>
            <p:ph type="title"/>
          </p:nvPr>
        </p:nvSpPr>
        <p:spPr/>
        <p:txBody>
          <a:bodyPr/>
          <a:lstStyle/>
          <a:p>
            <a:r>
              <a:rPr lang="en-US" dirty="0"/>
              <a:t>Acquiring Temporal Common Sense</a:t>
            </a:r>
          </a:p>
        </p:txBody>
      </p:sp>
      <p:sp>
        <p:nvSpPr>
          <p:cNvPr id="3" name="Content Placeholder 2">
            <a:extLst>
              <a:ext uri="{FF2B5EF4-FFF2-40B4-BE49-F238E27FC236}">
                <a16:creationId xmlns:a16="http://schemas.microsoft.com/office/drawing/2014/main" id="{9E60A402-DB63-A045-B409-B2D4C8317C77}"/>
              </a:ext>
            </a:extLst>
          </p:cNvPr>
          <p:cNvSpPr>
            <a:spLocks noGrp="1"/>
          </p:cNvSpPr>
          <p:nvPr>
            <p:ph idx="1"/>
          </p:nvPr>
        </p:nvSpPr>
        <p:spPr>
          <a:xfrm>
            <a:off x="609600" y="1251856"/>
            <a:ext cx="10972800" cy="4484915"/>
          </a:xfrm>
        </p:spPr>
        <p:txBody>
          <a:bodyPr/>
          <a:lstStyle/>
          <a:p>
            <a:r>
              <a:rPr lang="en-US" dirty="0"/>
              <a:t>Challenging </a:t>
            </a:r>
          </a:p>
          <a:p>
            <a:pPr lvl="1"/>
            <a:r>
              <a:rPr lang="en-US" dirty="0"/>
              <a:t>Reporting Biases: </a:t>
            </a:r>
          </a:p>
          <a:p>
            <a:pPr lvl="2"/>
            <a:r>
              <a:rPr lang="en-US" dirty="0"/>
              <a:t>people rarely mention the common sense to be efficient “</a:t>
            </a:r>
            <a:r>
              <a:rPr lang="en-US" i="1" strike="sngStrike" dirty="0"/>
              <a:t>It took me 2 seconds to move my chair</a:t>
            </a:r>
            <a:r>
              <a:rPr lang="en-US" dirty="0"/>
              <a:t>”</a:t>
            </a:r>
          </a:p>
          <a:p>
            <a:pPr lvl="2"/>
            <a:r>
              <a:rPr lang="en-US" dirty="0"/>
              <a:t>Sometimes highlight rarities “</a:t>
            </a:r>
            <a:r>
              <a:rPr lang="en-US" i="1" dirty="0"/>
              <a:t>It took me an hour to move my chair</a:t>
            </a:r>
            <a:r>
              <a:rPr lang="en-US" dirty="0"/>
              <a:t>”</a:t>
            </a:r>
          </a:p>
          <a:p>
            <a:pPr lvl="1"/>
            <a:r>
              <a:rPr lang="en-US" dirty="0"/>
              <a:t>Highly Contextual: </a:t>
            </a:r>
          </a:p>
          <a:p>
            <a:pPr lvl="2"/>
            <a:r>
              <a:rPr lang="en-US" dirty="0"/>
              <a:t>The duration of “Move” depends on the object’s weight/size. </a:t>
            </a:r>
          </a:p>
          <a:p>
            <a:pPr lvl="1"/>
            <a:endParaRPr lang="en-US" dirty="0"/>
          </a:p>
        </p:txBody>
      </p:sp>
      <p:sp>
        <p:nvSpPr>
          <p:cNvPr id="4" name="Slide Number Placeholder 3">
            <a:extLst>
              <a:ext uri="{FF2B5EF4-FFF2-40B4-BE49-F238E27FC236}">
                <a16:creationId xmlns:a16="http://schemas.microsoft.com/office/drawing/2014/main" id="{327413B2-6157-2545-B68D-5523F354089A}"/>
              </a:ext>
            </a:extLst>
          </p:cNvPr>
          <p:cNvSpPr>
            <a:spLocks noGrp="1"/>
          </p:cNvSpPr>
          <p:nvPr>
            <p:ph type="sldNum" sz="quarter" idx="11"/>
          </p:nvPr>
        </p:nvSpPr>
        <p:spPr/>
        <p:txBody>
          <a:bodyPr/>
          <a:lstStyle/>
          <a:p>
            <a:fld id="{BDF588C3-71D6-5D45-B118-1C664482E1C2}" type="slidenum">
              <a:rPr lang="en-US" smtClean="0"/>
              <a:t>10</a:t>
            </a:fld>
            <a:endParaRPr lang="en-US"/>
          </a:p>
        </p:txBody>
      </p:sp>
      <p:graphicFrame>
        <p:nvGraphicFramePr>
          <p:cNvPr id="7" name="Chart 6">
            <a:extLst>
              <a:ext uri="{FF2B5EF4-FFF2-40B4-BE49-F238E27FC236}">
                <a16:creationId xmlns:a16="http://schemas.microsoft.com/office/drawing/2014/main" id="{DEFC4B40-4024-434D-B45F-69AF75329AA6}"/>
              </a:ext>
            </a:extLst>
          </p:cNvPr>
          <p:cNvGraphicFramePr/>
          <p:nvPr>
            <p:extLst>
              <p:ext uri="{D42A27DB-BD31-4B8C-83A1-F6EECF244321}">
                <p14:modId xmlns:p14="http://schemas.microsoft.com/office/powerpoint/2010/main" val="727509169"/>
              </p:ext>
            </p:extLst>
          </p:nvPr>
        </p:nvGraphicFramePr>
        <p:xfrm>
          <a:off x="1239528" y="3494313"/>
          <a:ext cx="8128000" cy="2878677"/>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199CEC8C-9CC0-6546-8157-F4D584837950}"/>
              </a:ext>
            </a:extLst>
          </p:cNvPr>
          <p:cNvSpPr txBox="1"/>
          <p:nvPr/>
        </p:nvSpPr>
        <p:spPr>
          <a:xfrm>
            <a:off x="855705" y="4120444"/>
            <a:ext cx="767645" cy="246221"/>
          </a:xfrm>
          <a:prstGeom prst="rect">
            <a:avLst/>
          </a:prstGeom>
          <a:noFill/>
        </p:spPr>
        <p:txBody>
          <a:bodyPr wrap="square" rtlCol="0">
            <a:spAutoFit/>
          </a:bodyPr>
          <a:lstStyle/>
          <a:p>
            <a:r>
              <a:rPr lang="en-US" sz="1000" dirty="0"/>
              <a:t>confidence</a:t>
            </a:r>
          </a:p>
        </p:txBody>
      </p:sp>
    </p:spTree>
    <p:extLst>
      <p:ext uri="{BB962C8B-B14F-4D97-AF65-F5344CB8AC3E}">
        <p14:creationId xmlns:p14="http://schemas.microsoft.com/office/powerpoint/2010/main" val="399937251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EEBA-38BC-ED46-9A3F-1D9F8703AC3B}"/>
              </a:ext>
            </a:extLst>
          </p:cNvPr>
          <p:cNvSpPr>
            <a:spLocks noGrp="1"/>
          </p:cNvSpPr>
          <p:nvPr>
            <p:ph type="title"/>
          </p:nvPr>
        </p:nvSpPr>
        <p:spPr/>
        <p:txBody>
          <a:bodyPr/>
          <a:lstStyle/>
          <a:p>
            <a:r>
              <a:rPr lang="en-US" dirty="0"/>
              <a:t>Time and Common Sense</a:t>
            </a:r>
          </a:p>
        </p:txBody>
      </p:sp>
      <p:sp>
        <p:nvSpPr>
          <p:cNvPr id="3" name="Content Placeholder 2">
            <a:extLst>
              <a:ext uri="{FF2B5EF4-FFF2-40B4-BE49-F238E27FC236}">
                <a16:creationId xmlns:a16="http://schemas.microsoft.com/office/drawing/2014/main" id="{9E60A402-DB63-A045-B409-B2D4C8317C77}"/>
              </a:ext>
            </a:extLst>
          </p:cNvPr>
          <p:cNvSpPr>
            <a:spLocks noGrp="1"/>
          </p:cNvSpPr>
          <p:nvPr>
            <p:ph idx="1"/>
          </p:nvPr>
        </p:nvSpPr>
        <p:spPr/>
        <p:txBody>
          <a:bodyPr/>
          <a:lstStyle/>
          <a:p>
            <a:r>
              <a:rPr lang="en-US" dirty="0"/>
              <a:t>Time</a:t>
            </a:r>
          </a:p>
          <a:p>
            <a:pPr lvl="1"/>
            <a:r>
              <a:rPr lang="en-US" dirty="0"/>
              <a:t>An important component for reading comprehension</a:t>
            </a:r>
          </a:p>
          <a:p>
            <a:pPr lvl="2"/>
            <a:r>
              <a:rPr lang="en-US" dirty="0"/>
              <a:t>Temporal order</a:t>
            </a:r>
          </a:p>
          <a:p>
            <a:pPr lvl="2"/>
            <a:r>
              <a:rPr lang="en-US" dirty="0"/>
              <a:t>Event duration / frequency</a:t>
            </a:r>
          </a:p>
          <a:p>
            <a:pPr lvl="2"/>
            <a:r>
              <a:rPr lang="en-US" dirty="0"/>
              <a:t>Typical events and their occurring time</a:t>
            </a:r>
          </a:p>
          <a:p>
            <a:pPr lvl="2"/>
            <a:r>
              <a:rPr lang="en-US" dirty="0"/>
              <a:t>…</a:t>
            </a:r>
          </a:p>
          <a:p>
            <a:pPr lvl="1"/>
            <a:r>
              <a:rPr lang="en-US" dirty="0"/>
              <a:t>Explicit textual cues (before, after, at the same time) are rare</a:t>
            </a:r>
          </a:p>
          <a:p>
            <a:pPr lvl="1"/>
            <a:r>
              <a:rPr lang="en-US" dirty="0"/>
              <a:t>Commonsense-level understanding is required</a:t>
            </a:r>
          </a:p>
          <a:p>
            <a:pPr lvl="1"/>
            <a:endParaRPr lang="en-US" dirty="0"/>
          </a:p>
          <a:p>
            <a:r>
              <a:rPr lang="en-US" dirty="0"/>
              <a:t>Example: Choose from “</a:t>
            </a:r>
            <a:r>
              <a:rPr lang="en-US" i="1" dirty="0"/>
              <a:t>will</a:t>
            </a:r>
            <a:r>
              <a:rPr lang="en-US" dirty="0"/>
              <a:t>” or “</a:t>
            </a:r>
            <a:r>
              <a:rPr lang="en-US" i="1" dirty="0"/>
              <a:t>will not</a:t>
            </a:r>
            <a:r>
              <a:rPr lang="en-US" dirty="0"/>
              <a:t>”</a:t>
            </a:r>
          </a:p>
          <a:p>
            <a:pPr lvl="1"/>
            <a:r>
              <a:rPr lang="en-US" dirty="0"/>
              <a:t>Dr. Porter is taking a vacation and ____ be able to see you soon.</a:t>
            </a:r>
          </a:p>
          <a:p>
            <a:pPr lvl="1"/>
            <a:r>
              <a:rPr lang="en-US" dirty="0"/>
              <a:t>Dr. Porter is taking a walk and _____ be able to see you soon. </a:t>
            </a:r>
          </a:p>
        </p:txBody>
      </p:sp>
      <p:sp>
        <p:nvSpPr>
          <p:cNvPr id="4" name="Slide Number Placeholder 3">
            <a:extLst>
              <a:ext uri="{FF2B5EF4-FFF2-40B4-BE49-F238E27FC236}">
                <a16:creationId xmlns:a16="http://schemas.microsoft.com/office/drawing/2014/main" id="{327413B2-6157-2545-B68D-5523F354089A}"/>
              </a:ext>
            </a:extLst>
          </p:cNvPr>
          <p:cNvSpPr>
            <a:spLocks noGrp="1"/>
          </p:cNvSpPr>
          <p:nvPr>
            <p:ph type="sldNum" sz="quarter" idx="11"/>
          </p:nvPr>
        </p:nvSpPr>
        <p:spPr/>
        <p:txBody>
          <a:bodyPr/>
          <a:lstStyle/>
          <a:p>
            <a:fld id="{BDF588C3-71D6-5D45-B118-1C664482E1C2}" type="slidenum">
              <a:rPr lang="en-US" smtClean="0"/>
              <a:t>11</a:t>
            </a:fld>
            <a:endParaRPr lang="en-US"/>
          </a:p>
        </p:txBody>
      </p:sp>
    </p:spTree>
    <p:extLst>
      <p:ext uri="{BB962C8B-B14F-4D97-AF65-F5344CB8AC3E}">
        <p14:creationId xmlns:p14="http://schemas.microsoft.com/office/powerpoint/2010/main" val="18093281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EEBA-38BC-ED46-9A3F-1D9F8703AC3B}"/>
              </a:ext>
            </a:extLst>
          </p:cNvPr>
          <p:cNvSpPr>
            <a:spLocks noGrp="1"/>
          </p:cNvSpPr>
          <p:nvPr>
            <p:ph type="title"/>
          </p:nvPr>
        </p:nvSpPr>
        <p:spPr/>
        <p:txBody>
          <a:bodyPr/>
          <a:lstStyle/>
          <a:p>
            <a:r>
              <a:rPr lang="en-US" dirty="0"/>
              <a:t>Time and Common Sense</a:t>
            </a:r>
          </a:p>
        </p:txBody>
      </p:sp>
      <p:sp>
        <p:nvSpPr>
          <p:cNvPr id="3" name="Content Placeholder 2">
            <a:extLst>
              <a:ext uri="{FF2B5EF4-FFF2-40B4-BE49-F238E27FC236}">
                <a16:creationId xmlns:a16="http://schemas.microsoft.com/office/drawing/2014/main" id="{9E60A402-DB63-A045-B409-B2D4C8317C77}"/>
              </a:ext>
            </a:extLst>
          </p:cNvPr>
          <p:cNvSpPr>
            <a:spLocks noGrp="1"/>
          </p:cNvSpPr>
          <p:nvPr>
            <p:ph idx="1"/>
          </p:nvPr>
        </p:nvSpPr>
        <p:spPr/>
        <p:txBody>
          <a:bodyPr/>
          <a:lstStyle/>
          <a:p>
            <a:r>
              <a:rPr lang="en-US" dirty="0"/>
              <a:t>Time</a:t>
            </a:r>
          </a:p>
          <a:p>
            <a:pPr lvl="1"/>
            <a:r>
              <a:rPr lang="en-US" dirty="0"/>
              <a:t>An important component for reading comprehension</a:t>
            </a:r>
          </a:p>
          <a:p>
            <a:pPr lvl="2"/>
            <a:r>
              <a:rPr lang="en-US" dirty="0"/>
              <a:t>Temporal order</a:t>
            </a:r>
          </a:p>
          <a:p>
            <a:pPr lvl="2"/>
            <a:r>
              <a:rPr lang="en-US" dirty="0"/>
              <a:t>Event duration / frequency</a:t>
            </a:r>
          </a:p>
          <a:p>
            <a:pPr lvl="2"/>
            <a:r>
              <a:rPr lang="en-US" dirty="0"/>
              <a:t>Typical events and their occurring time</a:t>
            </a:r>
          </a:p>
          <a:p>
            <a:pPr lvl="2"/>
            <a:r>
              <a:rPr lang="en-US" dirty="0"/>
              <a:t>…</a:t>
            </a:r>
          </a:p>
          <a:p>
            <a:pPr lvl="1"/>
            <a:r>
              <a:rPr lang="en-US" dirty="0"/>
              <a:t>Explicit textual cues (before, after, at the same time) are rare</a:t>
            </a:r>
          </a:p>
          <a:p>
            <a:pPr lvl="1"/>
            <a:r>
              <a:rPr lang="en-US" dirty="0"/>
              <a:t>Commonsense-level understanding is required</a:t>
            </a:r>
          </a:p>
          <a:p>
            <a:pPr lvl="1"/>
            <a:endParaRPr lang="en-US" dirty="0"/>
          </a:p>
          <a:p>
            <a:r>
              <a:rPr lang="en-US" dirty="0"/>
              <a:t>Example: Choose from “</a:t>
            </a:r>
            <a:r>
              <a:rPr lang="en-US" i="1" dirty="0"/>
              <a:t>will</a:t>
            </a:r>
            <a:r>
              <a:rPr lang="en-US" dirty="0"/>
              <a:t>” or “</a:t>
            </a:r>
            <a:r>
              <a:rPr lang="en-US" i="1" dirty="0"/>
              <a:t>will not</a:t>
            </a:r>
            <a:r>
              <a:rPr lang="en-US" dirty="0"/>
              <a:t>”</a:t>
            </a:r>
          </a:p>
          <a:p>
            <a:pPr lvl="1"/>
            <a:r>
              <a:rPr lang="en-US" dirty="0"/>
              <a:t>Dr. Porter is taking a vacation and </a:t>
            </a:r>
            <a:r>
              <a:rPr lang="en-US" u="sng" dirty="0"/>
              <a:t>will not</a:t>
            </a:r>
            <a:r>
              <a:rPr lang="en-US" dirty="0"/>
              <a:t> be able to see you soon.</a:t>
            </a:r>
          </a:p>
          <a:p>
            <a:pPr lvl="1"/>
            <a:r>
              <a:rPr lang="en-US" dirty="0"/>
              <a:t>Dr. Porter is taking a walk and </a:t>
            </a:r>
            <a:r>
              <a:rPr lang="en-US" u="sng" dirty="0"/>
              <a:t>will</a:t>
            </a:r>
            <a:r>
              <a:rPr lang="en-US" dirty="0"/>
              <a:t> be able to see you soon. </a:t>
            </a:r>
          </a:p>
        </p:txBody>
      </p:sp>
      <p:sp>
        <p:nvSpPr>
          <p:cNvPr id="4" name="Slide Number Placeholder 3">
            <a:extLst>
              <a:ext uri="{FF2B5EF4-FFF2-40B4-BE49-F238E27FC236}">
                <a16:creationId xmlns:a16="http://schemas.microsoft.com/office/drawing/2014/main" id="{327413B2-6157-2545-B68D-5523F354089A}"/>
              </a:ext>
            </a:extLst>
          </p:cNvPr>
          <p:cNvSpPr>
            <a:spLocks noGrp="1"/>
          </p:cNvSpPr>
          <p:nvPr>
            <p:ph type="sldNum" sz="quarter" idx="11"/>
          </p:nvPr>
        </p:nvSpPr>
        <p:spPr/>
        <p:txBody>
          <a:bodyPr/>
          <a:lstStyle/>
          <a:p>
            <a:fld id="{BDF588C3-71D6-5D45-B118-1C664482E1C2}" type="slidenum">
              <a:rPr lang="en-US" smtClean="0"/>
              <a:t>12</a:t>
            </a:fld>
            <a:endParaRPr lang="en-US"/>
          </a:p>
        </p:txBody>
      </p:sp>
    </p:spTree>
    <p:extLst>
      <p:ext uri="{BB962C8B-B14F-4D97-AF65-F5344CB8AC3E}">
        <p14:creationId xmlns:p14="http://schemas.microsoft.com/office/powerpoint/2010/main" val="354886948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0F48B-D298-C644-8F3E-11CD12B15D9F}"/>
              </a:ext>
            </a:extLst>
          </p:cNvPr>
          <p:cNvSpPr>
            <a:spLocks noGrp="1"/>
          </p:cNvSpPr>
          <p:nvPr>
            <p:ph type="title"/>
          </p:nvPr>
        </p:nvSpPr>
        <p:spPr/>
        <p:txBody>
          <a:bodyPr/>
          <a:lstStyle/>
          <a:p>
            <a:r>
              <a:rPr lang="en-US" dirty="0"/>
              <a:t>Temporal Common Sense</a:t>
            </a:r>
          </a:p>
        </p:txBody>
      </p:sp>
      <p:sp>
        <p:nvSpPr>
          <p:cNvPr id="3" name="Content Placeholder 2">
            <a:extLst>
              <a:ext uri="{FF2B5EF4-FFF2-40B4-BE49-F238E27FC236}">
                <a16:creationId xmlns:a16="http://schemas.microsoft.com/office/drawing/2014/main" id="{61CFEE04-C0A3-BE4E-B940-0354E2EFD92A}"/>
              </a:ext>
            </a:extLst>
          </p:cNvPr>
          <p:cNvSpPr>
            <a:spLocks noGrp="1"/>
          </p:cNvSpPr>
          <p:nvPr>
            <p:ph idx="1"/>
          </p:nvPr>
        </p:nvSpPr>
        <p:spPr>
          <a:xfrm>
            <a:off x="609600" y="1251856"/>
            <a:ext cx="10972800" cy="5500665"/>
          </a:xfrm>
        </p:spPr>
        <p:txBody>
          <a:bodyPr/>
          <a:lstStyle/>
          <a:p>
            <a:r>
              <a:rPr lang="en-US" dirty="0"/>
              <a:t>This work: acquire temporal commonsense knowledge </a:t>
            </a:r>
          </a:p>
          <a:p>
            <a:pPr lvl="1"/>
            <a:r>
              <a:rPr lang="en-US" dirty="0"/>
              <a:t>Duration, Frequency, Typical time</a:t>
            </a:r>
          </a:p>
          <a:p>
            <a:pPr lvl="1"/>
            <a:r>
              <a:rPr lang="en-US" dirty="0"/>
              <a:t>Minimal Supervision</a:t>
            </a:r>
          </a:p>
          <a:p>
            <a:r>
              <a:rPr lang="en-US" dirty="0"/>
              <a:t>It is challenging:</a:t>
            </a:r>
          </a:p>
          <a:p>
            <a:pPr lvl="1"/>
            <a:r>
              <a:rPr lang="en-US" dirty="0"/>
              <a:t>Highly contextual</a:t>
            </a:r>
          </a:p>
          <a:p>
            <a:pPr lvl="1"/>
            <a:r>
              <a:rPr lang="en-US" dirty="0"/>
              <a:t>Hard to understand event arguments’ relation to its duration/frequency</a:t>
            </a:r>
          </a:p>
          <a:p>
            <a:pPr lvl="2"/>
            <a:r>
              <a:rPr lang="en-US" dirty="0"/>
              <a:t>Duration: I move a chair &lt; I move a piano (weight)</a:t>
            </a:r>
          </a:p>
          <a:p>
            <a:pPr lvl="2"/>
            <a:r>
              <a:rPr lang="en-US" dirty="0"/>
              <a:t>Duration: I build a chair &lt; I build a piano (complexity)</a:t>
            </a:r>
          </a:p>
          <a:p>
            <a:pPr lvl="1"/>
            <a:r>
              <a:rPr lang="en-US" dirty="0"/>
              <a:t>Reporting Biases</a:t>
            </a:r>
          </a:p>
          <a:p>
            <a:pPr lvl="2"/>
            <a:r>
              <a:rPr lang="en-US" dirty="0"/>
              <a:t>Rare to see people describing how long they brushed their teeth</a:t>
            </a:r>
          </a:p>
          <a:p>
            <a:r>
              <a:rPr lang="en-US" dirty="0"/>
              <a:t>Our view: model </a:t>
            </a:r>
            <a:r>
              <a:rPr lang="en-US" u="sng" dirty="0"/>
              <a:t>distributions</a:t>
            </a:r>
            <a:r>
              <a:rPr lang="en-US" dirty="0"/>
              <a:t> of temporal properties of events in </a:t>
            </a:r>
            <a:r>
              <a:rPr lang="en-US" u="sng" dirty="0"/>
              <a:t>fine grained contexts</a:t>
            </a:r>
          </a:p>
        </p:txBody>
      </p:sp>
      <p:sp>
        <p:nvSpPr>
          <p:cNvPr id="4" name="Slide Number Placeholder 3">
            <a:extLst>
              <a:ext uri="{FF2B5EF4-FFF2-40B4-BE49-F238E27FC236}">
                <a16:creationId xmlns:a16="http://schemas.microsoft.com/office/drawing/2014/main" id="{7209784B-E3E4-C949-9C7E-33691CC951A0}"/>
              </a:ext>
            </a:extLst>
          </p:cNvPr>
          <p:cNvSpPr>
            <a:spLocks noGrp="1"/>
          </p:cNvSpPr>
          <p:nvPr>
            <p:ph type="sldNum" sz="quarter" idx="11"/>
          </p:nvPr>
        </p:nvSpPr>
        <p:spPr/>
        <p:txBody>
          <a:bodyPr/>
          <a:lstStyle/>
          <a:p>
            <a:fld id="{BDF588C3-71D6-5D45-B118-1C664482E1C2}" type="slidenum">
              <a:rPr lang="en-US" smtClean="0"/>
              <a:t>13</a:t>
            </a:fld>
            <a:endParaRPr lang="en-US"/>
          </a:p>
        </p:txBody>
      </p:sp>
    </p:spTree>
    <p:extLst>
      <p:ext uri="{BB962C8B-B14F-4D97-AF65-F5344CB8AC3E}">
        <p14:creationId xmlns:p14="http://schemas.microsoft.com/office/powerpoint/2010/main" val="109810828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0F48B-D298-C644-8F3E-11CD12B15D9F}"/>
              </a:ext>
            </a:extLst>
          </p:cNvPr>
          <p:cNvSpPr>
            <a:spLocks noGrp="1"/>
          </p:cNvSpPr>
          <p:nvPr>
            <p:ph type="title"/>
          </p:nvPr>
        </p:nvSpPr>
        <p:spPr/>
        <p:txBody>
          <a:bodyPr/>
          <a:lstStyle/>
          <a:p>
            <a:r>
              <a:rPr lang="en-US" dirty="0"/>
              <a:t>This Work</a:t>
            </a:r>
          </a:p>
        </p:txBody>
      </p:sp>
      <p:sp>
        <p:nvSpPr>
          <p:cNvPr id="3" name="Content Placeholder 2">
            <a:extLst>
              <a:ext uri="{FF2B5EF4-FFF2-40B4-BE49-F238E27FC236}">
                <a16:creationId xmlns:a16="http://schemas.microsoft.com/office/drawing/2014/main" id="{61CFEE04-C0A3-BE4E-B940-0354E2EFD92A}"/>
              </a:ext>
            </a:extLst>
          </p:cNvPr>
          <p:cNvSpPr>
            <a:spLocks noGrp="1"/>
          </p:cNvSpPr>
          <p:nvPr>
            <p:ph idx="1"/>
          </p:nvPr>
        </p:nvSpPr>
        <p:spPr>
          <a:xfrm>
            <a:off x="609600" y="1251856"/>
            <a:ext cx="10972800" cy="5500665"/>
          </a:xfrm>
        </p:spPr>
        <p:txBody>
          <a:bodyPr/>
          <a:lstStyle/>
          <a:p>
            <a:r>
              <a:rPr lang="en-US" dirty="0" err="1"/>
              <a:t>TacoLM</a:t>
            </a:r>
            <a:endParaRPr lang="en-US" dirty="0"/>
          </a:p>
          <a:p>
            <a:pPr lvl="1"/>
            <a:r>
              <a:rPr lang="en-US" dirty="0"/>
              <a:t> a general time-aware language model that </a:t>
            </a:r>
            <a:r>
              <a:rPr lang="en-US" dirty="0" err="1"/>
              <a:t>distincts</a:t>
            </a:r>
            <a:r>
              <a:rPr lang="en-US" dirty="0"/>
              <a:t> temporal properties in fine grained contexts.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7209784B-E3E4-C949-9C7E-33691CC951A0}"/>
              </a:ext>
            </a:extLst>
          </p:cNvPr>
          <p:cNvSpPr>
            <a:spLocks noGrp="1"/>
          </p:cNvSpPr>
          <p:nvPr>
            <p:ph type="sldNum" sz="quarter" idx="11"/>
          </p:nvPr>
        </p:nvSpPr>
        <p:spPr/>
        <p:txBody>
          <a:bodyPr/>
          <a:lstStyle/>
          <a:p>
            <a:fld id="{BDF588C3-71D6-5D45-B118-1C664482E1C2}" type="slidenum">
              <a:rPr lang="en-US" smtClean="0"/>
              <a:t>14</a:t>
            </a:fld>
            <a:endParaRPr lang="en-US"/>
          </a:p>
        </p:txBody>
      </p:sp>
      <p:pic>
        <p:nvPicPr>
          <p:cNvPr id="5" name="Content Placeholder 5">
            <a:extLst>
              <a:ext uri="{FF2B5EF4-FFF2-40B4-BE49-F238E27FC236}">
                <a16:creationId xmlns:a16="http://schemas.microsoft.com/office/drawing/2014/main" id="{0134D671-45FC-274B-BC9A-6E08EB69B6C4}"/>
              </a:ext>
            </a:extLst>
          </p:cNvPr>
          <p:cNvPicPr>
            <a:picLocks noChangeAspect="1"/>
          </p:cNvPicPr>
          <p:nvPr/>
        </p:nvPicPr>
        <p:blipFill>
          <a:blip r:embed="rId3"/>
          <a:stretch>
            <a:fillRect/>
          </a:stretch>
        </p:blipFill>
        <p:spPr bwMode="auto">
          <a:xfrm>
            <a:off x="1219574" y="2278029"/>
            <a:ext cx="9118226" cy="42458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195909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52ED2-364E-DA49-BA07-7BDA057C7DD4}"/>
              </a:ext>
            </a:extLst>
          </p:cNvPr>
          <p:cNvSpPr>
            <a:spLocks noGrp="1"/>
          </p:cNvSpPr>
          <p:nvPr>
            <p:ph type="title"/>
          </p:nvPr>
        </p:nvSpPr>
        <p:spPr/>
        <p:txBody>
          <a:bodyPr/>
          <a:lstStyle/>
          <a:p>
            <a:r>
              <a:rPr lang="en-US" dirty="0"/>
              <a:t>This Work</a:t>
            </a:r>
          </a:p>
        </p:txBody>
      </p:sp>
      <p:sp>
        <p:nvSpPr>
          <p:cNvPr id="3" name="Content Placeholder 2">
            <a:extLst>
              <a:ext uri="{FF2B5EF4-FFF2-40B4-BE49-F238E27FC236}">
                <a16:creationId xmlns:a16="http://schemas.microsoft.com/office/drawing/2014/main" id="{279D0F82-FA25-3346-9AAB-5AF21621A166}"/>
              </a:ext>
            </a:extLst>
          </p:cNvPr>
          <p:cNvSpPr>
            <a:spLocks noGrp="1"/>
          </p:cNvSpPr>
          <p:nvPr>
            <p:ph idx="1"/>
          </p:nvPr>
        </p:nvSpPr>
        <p:spPr/>
        <p:txBody>
          <a:bodyPr/>
          <a:lstStyle/>
          <a:p>
            <a:r>
              <a:rPr lang="en-US" dirty="0"/>
              <a:t>Example: Choose from “</a:t>
            </a:r>
            <a:r>
              <a:rPr lang="en-US" i="1" dirty="0"/>
              <a:t>will</a:t>
            </a:r>
            <a:r>
              <a:rPr lang="en-US" dirty="0"/>
              <a:t>” or “</a:t>
            </a:r>
            <a:r>
              <a:rPr lang="en-US" i="1" dirty="0"/>
              <a:t>will not</a:t>
            </a:r>
            <a:r>
              <a:rPr lang="en-US" dirty="0"/>
              <a:t>”</a:t>
            </a:r>
          </a:p>
          <a:p>
            <a:pPr lvl="1"/>
            <a:r>
              <a:rPr lang="en-US" dirty="0"/>
              <a:t>Dr. Porter is taking a vacation and </a:t>
            </a:r>
            <a:r>
              <a:rPr lang="en-US" u="sng" dirty="0"/>
              <a:t>will not</a:t>
            </a:r>
            <a:r>
              <a:rPr lang="en-US" dirty="0"/>
              <a:t> be able to see you soon.</a:t>
            </a:r>
          </a:p>
          <a:p>
            <a:pPr lvl="1"/>
            <a:r>
              <a:rPr lang="en-US" dirty="0"/>
              <a:t>Dr. Porter is taking a walk and </a:t>
            </a:r>
            <a:r>
              <a:rPr lang="en-US" u="sng" dirty="0"/>
              <a:t>will</a:t>
            </a:r>
            <a:r>
              <a:rPr lang="en-US" dirty="0"/>
              <a:t> be able to see you soon. </a:t>
            </a:r>
          </a:p>
          <a:p>
            <a:pPr marL="457200" lvl="1" indent="0">
              <a:buNone/>
            </a:pPr>
            <a:endParaRPr lang="en-US" dirty="0"/>
          </a:p>
        </p:txBody>
      </p:sp>
      <p:sp>
        <p:nvSpPr>
          <p:cNvPr id="4" name="Slide Number Placeholder 3">
            <a:extLst>
              <a:ext uri="{FF2B5EF4-FFF2-40B4-BE49-F238E27FC236}">
                <a16:creationId xmlns:a16="http://schemas.microsoft.com/office/drawing/2014/main" id="{729C655E-23B7-964D-8695-FE719FD6A096}"/>
              </a:ext>
            </a:extLst>
          </p:cNvPr>
          <p:cNvSpPr>
            <a:spLocks noGrp="1"/>
          </p:cNvSpPr>
          <p:nvPr>
            <p:ph type="sldNum" sz="quarter" idx="11"/>
          </p:nvPr>
        </p:nvSpPr>
        <p:spPr/>
        <p:txBody>
          <a:bodyPr/>
          <a:lstStyle/>
          <a:p>
            <a:fld id="{BDF588C3-71D6-5D45-B118-1C664482E1C2}" type="slidenum">
              <a:rPr lang="en-US" smtClean="0"/>
              <a:t>15</a:t>
            </a:fld>
            <a:endParaRPr lang="en-US"/>
          </a:p>
        </p:txBody>
      </p:sp>
      <p:pic>
        <p:nvPicPr>
          <p:cNvPr id="5" name="Picture 4">
            <a:extLst>
              <a:ext uri="{FF2B5EF4-FFF2-40B4-BE49-F238E27FC236}">
                <a16:creationId xmlns:a16="http://schemas.microsoft.com/office/drawing/2014/main" id="{0C92480A-8D7F-BA47-BE8F-3187AAA53750}"/>
              </a:ext>
            </a:extLst>
          </p:cNvPr>
          <p:cNvPicPr>
            <a:picLocks noChangeAspect="1"/>
          </p:cNvPicPr>
          <p:nvPr/>
        </p:nvPicPr>
        <p:blipFill>
          <a:blip r:embed="rId2"/>
          <a:stretch>
            <a:fillRect/>
          </a:stretch>
        </p:blipFill>
        <p:spPr>
          <a:xfrm>
            <a:off x="2274097" y="2566219"/>
            <a:ext cx="5943270" cy="4084952"/>
          </a:xfrm>
          <a:prstGeom prst="rect">
            <a:avLst/>
          </a:prstGeom>
        </p:spPr>
      </p:pic>
    </p:spTree>
    <p:extLst>
      <p:ext uri="{BB962C8B-B14F-4D97-AF65-F5344CB8AC3E}">
        <p14:creationId xmlns:p14="http://schemas.microsoft.com/office/powerpoint/2010/main" val="312205213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B80DC-D456-6041-9424-4ECBA842B853}"/>
              </a:ext>
            </a:extLst>
          </p:cNvPr>
          <p:cNvSpPr>
            <a:spLocks noGrp="1"/>
          </p:cNvSpPr>
          <p:nvPr>
            <p:ph type="title"/>
          </p:nvPr>
        </p:nvSpPr>
        <p:spPr/>
        <p:txBody>
          <a:bodyPr/>
          <a:lstStyle/>
          <a:p>
            <a:r>
              <a:rPr lang="en-US" dirty="0" err="1"/>
              <a:t>TacoLM</a:t>
            </a:r>
            <a:r>
              <a:rPr lang="en-US" dirty="0"/>
              <a:t> – the </a:t>
            </a:r>
            <a:r>
              <a:rPr lang="en-US"/>
              <a:t>Big Picture</a:t>
            </a:r>
            <a:endParaRPr lang="en-US" dirty="0"/>
          </a:p>
        </p:txBody>
      </p:sp>
      <p:sp>
        <p:nvSpPr>
          <p:cNvPr id="3" name="Content Placeholder 2">
            <a:extLst>
              <a:ext uri="{FF2B5EF4-FFF2-40B4-BE49-F238E27FC236}">
                <a16:creationId xmlns:a16="http://schemas.microsoft.com/office/drawing/2014/main" id="{3255F677-8892-9C46-88A2-83E3CAEA1469}"/>
              </a:ext>
            </a:extLst>
          </p:cNvPr>
          <p:cNvSpPr>
            <a:spLocks noGrp="1"/>
          </p:cNvSpPr>
          <p:nvPr>
            <p:ph idx="1"/>
          </p:nvPr>
        </p:nvSpPr>
        <p:spPr>
          <a:xfrm>
            <a:off x="609600" y="1251856"/>
            <a:ext cx="10972800" cy="5399315"/>
          </a:xfrm>
        </p:spPr>
        <p:txBody>
          <a:bodyPr/>
          <a:lstStyle/>
          <a:p>
            <a:pPr lvl="1"/>
            <a:endParaRPr lang="en-US" dirty="0"/>
          </a:p>
          <a:p>
            <a:pPr lvl="1"/>
            <a:endParaRPr lang="en-US" dirty="0"/>
          </a:p>
          <a:p>
            <a:pPr lvl="1"/>
            <a:r>
              <a:rPr lang="en-US" dirty="0"/>
              <a:t>Use high-precision patterns to acquire temporal information</a:t>
            </a:r>
          </a:p>
          <a:p>
            <a:pPr lvl="2"/>
            <a:r>
              <a:rPr lang="en-US" dirty="0"/>
              <a:t>Unsupervised automatic extraction</a:t>
            </a:r>
          </a:p>
          <a:p>
            <a:pPr lvl="1"/>
            <a:r>
              <a:rPr lang="en-US" dirty="0"/>
              <a:t>Overcomes reporting biases with a large amount of natural text</a:t>
            </a:r>
          </a:p>
          <a:p>
            <a:pPr lvl="1"/>
            <a:endParaRPr lang="en-US" dirty="0"/>
          </a:p>
          <a:p>
            <a:pPr lvl="1"/>
            <a:endParaRPr lang="en-US" dirty="0"/>
          </a:p>
          <a:p>
            <a:pPr lvl="1"/>
            <a:r>
              <a:rPr lang="en-US" dirty="0"/>
              <a:t>Multiple temporal dimensions</a:t>
            </a:r>
          </a:p>
          <a:p>
            <a:pPr lvl="2"/>
            <a:r>
              <a:rPr lang="en-US" dirty="0"/>
              <a:t>Duration ~ 1 / Frequency </a:t>
            </a:r>
          </a:p>
          <a:p>
            <a:pPr lvl="2"/>
            <a:endParaRPr lang="en-US" dirty="0"/>
          </a:p>
          <a:p>
            <a:pPr lvl="2"/>
            <a:endParaRPr lang="en-US" dirty="0"/>
          </a:p>
          <a:p>
            <a:pPr lvl="2"/>
            <a:r>
              <a:rPr lang="en-US" dirty="0"/>
              <a:t>Further generalization to combat reporting biases</a:t>
            </a:r>
          </a:p>
          <a:p>
            <a:pPr marL="457200" lvl="1" indent="0">
              <a:buNone/>
            </a:pPr>
            <a:endParaRPr lang="en-US" dirty="0"/>
          </a:p>
          <a:p>
            <a:pPr marL="457200" lvl="1" indent="0">
              <a:buNone/>
            </a:pPr>
            <a:endParaRPr lang="en-US" dirty="0"/>
          </a:p>
        </p:txBody>
      </p:sp>
      <p:sp>
        <p:nvSpPr>
          <p:cNvPr id="4" name="Slide Number Placeholder 3">
            <a:extLst>
              <a:ext uri="{FF2B5EF4-FFF2-40B4-BE49-F238E27FC236}">
                <a16:creationId xmlns:a16="http://schemas.microsoft.com/office/drawing/2014/main" id="{3D56BC91-7D8E-E948-99DC-DD2C79ACAB56}"/>
              </a:ext>
            </a:extLst>
          </p:cNvPr>
          <p:cNvSpPr>
            <a:spLocks noGrp="1"/>
          </p:cNvSpPr>
          <p:nvPr>
            <p:ph type="sldNum" sz="quarter" idx="11"/>
          </p:nvPr>
        </p:nvSpPr>
        <p:spPr/>
        <p:txBody>
          <a:bodyPr/>
          <a:lstStyle/>
          <a:p>
            <a:fld id="{BDF588C3-71D6-5D45-B118-1C664482E1C2}" type="slidenum">
              <a:rPr lang="en-US" smtClean="0"/>
              <a:t>16</a:t>
            </a:fld>
            <a:endParaRPr lang="en-US"/>
          </a:p>
        </p:txBody>
      </p:sp>
      <p:sp>
        <p:nvSpPr>
          <p:cNvPr id="6" name="Pentagon 5">
            <a:extLst>
              <a:ext uri="{FF2B5EF4-FFF2-40B4-BE49-F238E27FC236}">
                <a16:creationId xmlns:a16="http://schemas.microsoft.com/office/drawing/2014/main" id="{8D7D6EE5-E070-8F40-8503-47B421F8CC79}"/>
              </a:ext>
            </a:extLst>
          </p:cNvPr>
          <p:cNvSpPr/>
          <p:nvPr/>
        </p:nvSpPr>
        <p:spPr>
          <a:xfrm>
            <a:off x="1802709" y="4586111"/>
            <a:ext cx="1930400" cy="508000"/>
          </a:xfrm>
          <a:prstGeom prst="homePlate">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“I brush my teeth every morning”</a:t>
            </a:r>
          </a:p>
        </p:txBody>
      </p:sp>
      <p:sp>
        <p:nvSpPr>
          <p:cNvPr id="9" name="Process 8">
            <a:extLst>
              <a:ext uri="{FF2B5EF4-FFF2-40B4-BE49-F238E27FC236}">
                <a16:creationId xmlns:a16="http://schemas.microsoft.com/office/drawing/2014/main" id="{C1AAAB95-E8D6-9A4E-8FD0-C3AA20F916CA}"/>
              </a:ext>
            </a:extLst>
          </p:cNvPr>
          <p:cNvSpPr/>
          <p:nvPr/>
        </p:nvSpPr>
        <p:spPr>
          <a:xfrm>
            <a:off x="3887955" y="4586111"/>
            <a:ext cx="2054578" cy="508000"/>
          </a:xfrm>
          <a:prstGeom prst="flowChartProcess">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Duration of “brushing teeth” &lt; morning</a:t>
            </a:r>
          </a:p>
        </p:txBody>
      </p:sp>
      <p:sp>
        <p:nvSpPr>
          <p:cNvPr id="5" name="Rounded Rectangle 4">
            <a:extLst>
              <a:ext uri="{FF2B5EF4-FFF2-40B4-BE49-F238E27FC236}">
                <a16:creationId xmlns:a16="http://schemas.microsoft.com/office/drawing/2014/main" id="{EA10BF6B-ED89-3948-88CA-A56227BFC038}"/>
              </a:ext>
            </a:extLst>
          </p:cNvPr>
          <p:cNvSpPr/>
          <p:nvPr/>
        </p:nvSpPr>
        <p:spPr>
          <a:xfrm>
            <a:off x="609599" y="1329669"/>
            <a:ext cx="4007555" cy="60395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Step 1: </a:t>
            </a:r>
            <a:r>
              <a:rPr lang="en-US" sz="2400" dirty="0">
                <a:solidFill>
                  <a:schemeClr val="tx1"/>
                </a:solidFill>
              </a:rPr>
              <a:t>Information Extraction</a:t>
            </a:r>
          </a:p>
        </p:txBody>
      </p:sp>
      <p:sp>
        <p:nvSpPr>
          <p:cNvPr id="8" name="Rounded Rectangle 7">
            <a:extLst>
              <a:ext uri="{FF2B5EF4-FFF2-40B4-BE49-F238E27FC236}">
                <a16:creationId xmlns:a16="http://schemas.microsoft.com/office/drawing/2014/main" id="{8953D201-17D8-3442-AFE3-5A3C003190EF}"/>
              </a:ext>
            </a:extLst>
          </p:cNvPr>
          <p:cNvSpPr/>
          <p:nvPr/>
        </p:nvSpPr>
        <p:spPr>
          <a:xfrm>
            <a:off x="609598" y="3127022"/>
            <a:ext cx="5486402" cy="60395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Step 2: </a:t>
            </a:r>
            <a:r>
              <a:rPr lang="en-US" sz="2400" dirty="0">
                <a:solidFill>
                  <a:schemeClr val="tx1"/>
                </a:solidFill>
              </a:rPr>
              <a:t>Joint Language Model Pre-training</a:t>
            </a:r>
          </a:p>
        </p:txBody>
      </p:sp>
      <p:sp>
        <p:nvSpPr>
          <p:cNvPr id="10" name="Rounded Rectangle 9">
            <a:extLst>
              <a:ext uri="{FF2B5EF4-FFF2-40B4-BE49-F238E27FC236}">
                <a16:creationId xmlns:a16="http://schemas.microsoft.com/office/drawing/2014/main" id="{E7AD91EC-1A38-A947-B4A9-BC981AC4F5AB}"/>
              </a:ext>
            </a:extLst>
          </p:cNvPr>
          <p:cNvSpPr/>
          <p:nvPr/>
        </p:nvSpPr>
        <p:spPr>
          <a:xfrm>
            <a:off x="609597" y="5844341"/>
            <a:ext cx="5837501" cy="60395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Output: </a:t>
            </a:r>
            <a:r>
              <a:rPr lang="en-US" sz="2400" u="sng" dirty="0" err="1">
                <a:solidFill>
                  <a:schemeClr val="tx1"/>
                </a:solidFill>
              </a:rPr>
              <a:t>TacoLM</a:t>
            </a:r>
            <a:r>
              <a:rPr lang="en-US" sz="2400" dirty="0">
                <a:solidFill>
                  <a:schemeClr val="tx1"/>
                </a:solidFill>
              </a:rPr>
              <a:t>-</a:t>
            </a:r>
            <a:r>
              <a:rPr lang="en-US" sz="2400" b="1" dirty="0">
                <a:solidFill>
                  <a:schemeClr val="tx1"/>
                </a:solidFill>
              </a:rPr>
              <a:t> </a:t>
            </a:r>
            <a:r>
              <a:rPr lang="en-US" sz="2400" dirty="0">
                <a:solidFill>
                  <a:schemeClr val="tx1"/>
                </a:solidFill>
              </a:rPr>
              <a:t>a time-aware general BERT</a:t>
            </a:r>
          </a:p>
        </p:txBody>
      </p:sp>
      <p:sp>
        <p:nvSpPr>
          <p:cNvPr id="7" name="Down Arrow 6">
            <a:extLst>
              <a:ext uri="{FF2B5EF4-FFF2-40B4-BE49-F238E27FC236}">
                <a16:creationId xmlns:a16="http://schemas.microsoft.com/office/drawing/2014/main" id="{E23FFA70-A355-3F4F-B87A-1CD8C13A6947}"/>
              </a:ext>
            </a:extLst>
          </p:cNvPr>
          <p:cNvSpPr/>
          <p:nvPr/>
        </p:nvSpPr>
        <p:spPr>
          <a:xfrm>
            <a:off x="609599" y="2136422"/>
            <a:ext cx="381001" cy="805543"/>
          </a:xfrm>
          <a:prstGeom prst="down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
        <p:nvSpPr>
          <p:cNvPr id="11" name="Down Arrow 10">
            <a:extLst>
              <a:ext uri="{FF2B5EF4-FFF2-40B4-BE49-F238E27FC236}">
                <a16:creationId xmlns:a16="http://schemas.microsoft.com/office/drawing/2014/main" id="{D1437645-A00B-EB47-BFE1-5A6AD67E4ADB}"/>
              </a:ext>
            </a:extLst>
          </p:cNvPr>
          <p:cNvSpPr/>
          <p:nvPr/>
        </p:nvSpPr>
        <p:spPr>
          <a:xfrm>
            <a:off x="609598" y="3929185"/>
            <a:ext cx="381001" cy="1840244"/>
          </a:xfrm>
          <a:prstGeom prst="down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
        <p:nvSpPr>
          <p:cNvPr id="12" name="Rounded Rectangle 11">
            <a:extLst>
              <a:ext uri="{FF2B5EF4-FFF2-40B4-BE49-F238E27FC236}">
                <a16:creationId xmlns:a16="http://schemas.microsoft.com/office/drawing/2014/main" id="{5028ADE2-DC3D-8B49-8AFA-FE6BD29A8A50}"/>
              </a:ext>
            </a:extLst>
          </p:cNvPr>
          <p:cNvSpPr/>
          <p:nvPr/>
        </p:nvSpPr>
        <p:spPr>
          <a:xfrm>
            <a:off x="8426370" y="1029053"/>
            <a:ext cx="2726850" cy="1205187"/>
          </a:xfrm>
          <a:prstGeom prst="roundRect">
            <a:avLst/>
          </a:prstGeom>
          <a:solidFill>
            <a:schemeClr val="accent4">
              <a:lumMod val="20000"/>
              <a:lumOff val="80000"/>
            </a:schemeClr>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75000"/>
                    <a:lumOff val="25000"/>
                  </a:schemeClr>
                </a:solidFill>
                <a:latin typeface="Helvetica Neue" charset="0"/>
                <a:ea typeface="Helvetica Neue" charset="0"/>
                <a:cs typeface="Helvetica Neue" charset="0"/>
              </a:rPr>
              <a:t>Goal: </a:t>
            </a:r>
            <a:r>
              <a:rPr lang="en-US" dirty="0">
                <a:solidFill>
                  <a:schemeClr val="tx1">
                    <a:lumMod val="75000"/>
                    <a:lumOff val="25000"/>
                  </a:schemeClr>
                </a:solidFill>
                <a:latin typeface="Helvetica Neue" charset="0"/>
                <a:ea typeface="Helvetica Neue" charset="0"/>
                <a:cs typeface="Helvetica Neue" charset="0"/>
              </a:rPr>
              <a:t>build a general time-aware LM with minimal supervision</a:t>
            </a:r>
          </a:p>
        </p:txBody>
      </p:sp>
    </p:spTree>
    <p:extLst>
      <p:ext uri="{BB962C8B-B14F-4D97-AF65-F5344CB8AC3E}">
        <p14:creationId xmlns:p14="http://schemas.microsoft.com/office/powerpoint/2010/main" val="379253091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8" presetClass="entr" presetSubtype="12"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strips(downLeft)">
                                      <p:cBhvr>
                                        <p:cTn id="25" dur="500"/>
                                        <p:tgtEl>
                                          <p:spTgt spid="7"/>
                                        </p:tgtEl>
                                      </p:cBhvr>
                                    </p:animEffect>
                                  </p:childTnLst>
                                </p:cTn>
                              </p:par>
                              <p:par>
                                <p:cTn id="26" presetID="18" presetClass="entr" presetSubtype="12"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strips(downLeft)">
                                      <p:cBhvr>
                                        <p:cTn id="28" dur="500"/>
                                        <p:tgtEl>
                                          <p:spTgt spid="8"/>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8" presetClass="entr" presetSubtype="12" fill="hold" grpId="0" nodeType="click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strips(downLeft)">
                                      <p:cBhvr>
                                        <p:cTn id="51" dur="500"/>
                                        <p:tgtEl>
                                          <p:spTgt spid="11"/>
                                        </p:tgtEl>
                                      </p:cBhvr>
                                    </p:animEffect>
                                  </p:childTnLst>
                                </p:cTn>
                              </p:par>
                              <p:par>
                                <p:cTn id="52" presetID="18" presetClass="entr" presetSubtype="12" fill="hold" grpId="0" nodeType="withEffect">
                                  <p:stCondLst>
                                    <p:cond delay="0"/>
                                  </p:stCondLst>
                                  <p:childTnLst>
                                    <p:set>
                                      <p:cBhvr>
                                        <p:cTn id="53" dur="1" fill="hold">
                                          <p:stCondLst>
                                            <p:cond delay="0"/>
                                          </p:stCondLst>
                                        </p:cTn>
                                        <p:tgtEl>
                                          <p:spTgt spid="10"/>
                                        </p:tgtEl>
                                        <p:attrNameLst>
                                          <p:attrName>style.visibility</p:attrName>
                                        </p:attrNameLst>
                                      </p:cBhvr>
                                      <p:to>
                                        <p:strVal val="visible"/>
                                      </p:to>
                                    </p:set>
                                    <p:animEffect transition="in" filter="strips(downLeft)">
                                      <p:cBhvr>
                                        <p:cTn id="5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5" grpId="0" animBg="1"/>
      <p:bldP spid="8" grpId="0" animBg="1"/>
      <p:bldP spid="10" grpId="0" animBg="1"/>
      <p:bldP spid="7" grpId="0" animBg="1"/>
      <p:bldP spid="11" grpId="0" animBg="1"/>
      <p:bldP spid="1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5C4B2-2B88-974E-A243-BB738C2BEC64}"/>
              </a:ext>
            </a:extLst>
          </p:cNvPr>
          <p:cNvSpPr>
            <a:spLocks noGrp="1"/>
          </p:cNvSpPr>
          <p:nvPr>
            <p:ph type="title"/>
          </p:nvPr>
        </p:nvSpPr>
        <p:spPr/>
        <p:txBody>
          <a:bodyPr/>
          <a:lstStyle/>
          <a:p>
            <a:r>
              <a:rPr lang="en-US" dirty="0"/>
              <a:t>Step 1: Information Extraction</a:t>
            </a:r>
          </a:p>
        </p:txBody>
      </p:sp>
      <p:sp>
        <p:nvSpPr>
          <p:cNvPr id="4" name="Slide Number Placeholder 3">
            <a:extLst>
              <a:ext uri="{FF2B5EF4-FFF2-40B4-BE49-F238E27FC236}">
                <a16:creationId xmlns:a16="http://schemas.microsoft.com/office/drawing/2014/main" id="{8B5F10E1-A169-2242-A04B-275CA3D74784}"/>
              </a:ext>
            </a:extLst>
          </p:cNvPr>
          <p:cNvSpPr>
            <a:spLocks noGrp="1"/>
          </p:cNvSpPr>
          <p:nvPr>
            <p:ph type="sldNum" sz="quarter" idx="11"/>
          </p:nvPr>
        </p:nvSpPr>
        <p:spPr/>
        <p:txBody>
          <a:bodyPr/>
          <a:lstStyle/>
          <a:p>
            <a:fld id="{BDF588C3-71D6-5D45-B118-1C664482E1C2}" type="slidenum">
              <a:rPr lang="en-US" smtClean="0"/>
              <a:t>17</a:t>
            </a:fld>
            <a:endParaRPr lang="en-US"/>
          </a:p>
        </p:txBody>
      </p:sp>
      <p:sp>
        <p:nvSpPr>
          <p:cNvPr id="5" name="Rounded Rectangle 4">
            <a:extLst>
              <a:ext uri="{FF2B5EF4-FFF2-40B4-BE49-F238E27FC236}">
                <a16:creationId xmlns:a16="http://schemas.microsoft.com/office/drawing/2014/main" id="{74897773-6B09-AB4F-8BB7-131320D2A039}"/>
              </a:ext>
            </a:extLst>
          </p:cNvPr>
          <p:cNvSpPr/>
          <p:nvPr/>
        </p:nvSpPr>
        <p:spPr>
          <a:xfrm>
            <a:off x="3388077" y="1816301"/>
            <a:ext cx="4007555" cy="603956"/>
          </a:xfrm>
          <a:prstGeom prst="roundRect">
            <a:avLst/>
          </a:prstGeom>
          <a:solidFill>
            <a:schemeClr val="bg2"/>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Step 1: </a:t>
            </a:r>
            <a:r>
              <a:rPr lang="en-US" sz="2400" dirty="0">
                <a:solidFill>
                  <a:schemeClr val="tx1"/>
                </a:solidFill>
              </a:rPr>
              <a:t>Information Extraction</a:t>
            </a:r>
          </a:p>
        </p:txBody>
      </p:sp>
      <p:sp>
        <p:nvSpPr>
          <p:cNvPr id="6" name="Rounded Rectangle 5">
            <a:extLst>
              <a:ext uri="{FF2B5EF4-FFF2-40B4-BE49-F238E27FC236}">
                <a16:creationId xmlns:a16="http://schemas.microsoft.com/office/drawing/2014/main" id="{2DE60137-6ACA-1146-B62C-7AD3F803CA57}"/>
              </a:ext>
            </a:extLst>
          </p:cNvPr>
          <p:cNvSpPr/>
          <p:nvPr/>
        </p:nvSpPr>
        <p:spPr>
          <a:xfrm>
            <a:off x="2647325" y="3305225"/>
            <a:ext cx="5489057" cy="60395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bg2">
                    <a:lumMod val="75000"/>
                  </a:schemeClr>
                </a:solidFill>
              </a:rPr>
              <a:t>Step 2: </a:t>
            </a:r>
            <a:r>
              <a:rPr lang="en-US" sz="2400" dirty="0">
                <a:solidFill>
                  <a:schemeClr val="bg2">
                    <a:lumMod val="75000"/>
                  </a:schemeClr>
                </a:solidFill>
              </a:rPr>
              <a:t>Joint</a:t>
            </a:r>
            <a:r>
              <a:rPr lang="en-US" sz="2400" b="1" dirty="0">
                <a:solidFill>
                  <a:schemeClr val="bg2">
                    <a:lumMod val="75000"/>
                  </a:schemeClr>
                </a:solidFill>
              </a:rPr>
              <a:t> </a:t>
            </a:r>
            <a:r>
              <a:rPr lang="en-US" sz="2400" dirty="0">
                <a:solidFill>
                  <a:schemeClr val="bg2">
                    <a:lumMod val="75000"/>
                  </a:schemeClr>
                </a:solidFill>
              </a:rPr>
              <a:t>Language Model Pre-training</a:t>
            </a:r>
          </a:p>
        </p:txBody>
      </p:sp>
      <p:sp>
        <p:nvSpPr>
          <p:cNvPr id="7" name="Rounded Rectangle 6">
            <a:extLst>
              <a:ext uri="{FF2B5EF4-FFF2-40B4-BE49-F238E27FC236}">
                <a16:creationId xmlns:a16="http://schemas.microsoft.com/office/drawing/2014/main" id="{8909D851-BE8E-3047-8754-B103EF61637C}"/>
              </a:ext>
            </a:extLst>
          </p:cNvPr>
          <p:cNvSpPr/>
          <p:nvPr/>
        </p:nvSpPr>
        <p:spPr>
          <a:xfrm>
            <a:off x="2483151" y="4794149"/>
            <a:ext cx="5817403" cy="60395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bg2">
                    <a:lumMod val="75000"/>
                  </a:schemeClr>
                </a:solidFill>
              </a:rPr>
              <a:t>Output: </a:t>
            </a:r>
            <a:r>
              <a:rPr lang="en-US" sz="2400" dirty="0" err="1">
                <a:solidFill>
                  <a:schemeClr val="bg2">
                    <a:lumMod val="75000"/>
                  </a:schemeClr>
                </a:solidFill>
              </a:rPr>
              <a:t>TacoLM</a:t>
            </a:r>
            <a:r>
              <a:rPr lang="en-US" sz="2400" dirty="0">
                <a:solidFill>
                  <a:schemeClr val="bg2">
                    <a:lumMod val="75000"/>
                  </a:schemeClr>
                </a:solidFill>
              </a:rPr>
              <a:t>-</a:t>
            </a:r>
            <a:r>
              <a:rPr lang="en-US" sz="2400" b="1" dirty="0">
                <a:solidFill>
                  <a:schemeClr val="bg2">
                    <a:lumMod val="75000"/>
                  </a:schemeClr>
                </a:solidFill>
              </a:rPr>
              <a:t> </a:t>
            </a:r>
            <a:r>
              <a:rPr lang="en-US" sz="2400" dirty="0">
                <a:solidFill>
                  <a:schemeClr val="bg2">
                    <a:lumMod val="75000"/>
                  </a:schemeClr>
                </a:solidFill>
              </a:rPr>
              <a:t>a time-aware general BERT</a:t>
            </a:r>
          </a:p>
        </p:txBody>
      </p:sp>
    </p:spTree>
    <p:extLst>
      <p:ext uri="{BB962C8B-B14F-4D97-AF65-F5344CB8AC3E}">
        <p14:creationId xmlns:p14="http://schemas.microsoft.com/office/powerpoint/2010/main" val="117136776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57F57-0C40-7342-B438-C7425F5E3842}"/>
              </a:ext>
            </a:extLst>
          </p:cNvPr>
          <p:cNvSpPr>
            <a:spLocks noGrp="1"/>
          </p:cNvSpPr>
          <p:nvPr>
            <p:ph type="title"/>
          </p:nvPr>
        </p:nvSpPr>
        <p:spPr/>
        <p:txBody>
          <a:bodyPr/>
          <a:lstStyle/>
          <a:p>
            <a:r>
              <a:rPr lang="en-US" dirty="0"/>
              <a:t>Joint learning from free text</a:t>
            </a:r>
          </a:p>
        </p:txBody>
      </p:sp>
      <p:sp>
        <p:nvSpPr>
          <p:cNvPr id="3" name="Content Placeholder 2">
            <a:extLst>
              <a:ext uri="{FF2B5EF4-FFF2-40B4-BE49-F238E27FC236}">
                <a16:creationId xmlns:a16="http://schemas.microsoft.com/office/drawing/2014/main" id="{B0DD9542-E38A-1245-98AC-C78BF01740C7}"/>
              </a:ext>
            </a:extLst>
          </p:cNvPr>
          <p:cNvSpPr>
            <a:spLocks noGrp="1"/>
          </p:cNvSpPr>
          <p:nvPr>
            <p:ph idx="1"/>
          </p:nvPr>
        </p:nvSpPr>
        <p:spPr>
          <a:xfrm>
            <a:off x="609600" y="1251856"/>
            <a:ext cx="10972800" cy="5135881"/>
          </a:xfrm>
        </p:spPr>
        <p:txBody>
          <a:bodyPr/>
          <a:lstStyle/>
          <a:p>
            <a:r>
              <a:rPr lang="en-US" dirty="0"/>
              <a:t>In general: we trained a BERT that is aware of time in a more unbiased way</a:t>
            </a:r>
          </a:p>
          <a:p>
            <a:pPr marL="0" indent="0">
              <a:buNone/>
            </a:pPr>
            <a:endParaRPr lang="en-US" dirty="0"/>
          </a:p>
          <a:p>
            <a:pPr marL="0" indent="0">
              <a:buNone/>
            </a:pPr>
            <a:endParaRPr lang="en-US" dirty="0"/>
          </a:p>
          <a:p>
            <a:r>
              <a:rPr lang="en-US" dirty="0"/>
              <a:t>Pattern Extraction:</a:t>
            </a:r>
          </a:p>
          <a:p>
            <a:pPr lvl="1"/>
            <a:r>
              <a:rPr lang="en-US" dirty="0"/>
              <a:t>Unsupervised</a:t>
            </a:r>
          </a:p>
          <a:p>
            <a:pPr lvl="1"/>
            <a:r>
              <a:rPr lang="en-US" dirty="0"/>
              <a:t>Multiple Dimensions (duration, frequency, auxiliaries…)</a:t>
            </a:r>
          </a:p>
          <a:p>
            <a:pPr lvl="1"/>
            <a:r>
              <a:rPr lang="en-US" dirty="0"/>
              <a:t>Natural constraints: duration &lt;= 1/frequency</a:t>
            </a:r>
          </a:p>
          <a:p>
            <a:r>
              <a:rPr lang="en-US" dirty="0"/>
              <a:t>Joint Pretraining</a:t>
            </a:r>
          </a:p>
          <a:p>
            <a:pPr lvl="1"/>
            <a:r>
              <a:rPr lang="en-US" dirty="0"/>
              <a:t>Use soft cross entropy that assumes a bell-shaped distribution across values</a:t>
            </a:r>
          </a:p>
          <a:p>
            <a:pPr lvl="1"/>
            <a:r>
              <a:rPr lang="en-US" dirty="0"/>
              <a:t>Also allows for circular relationships like day of weeks</a:t>
            </a:r>
          </a:p>
          <a:p>
            <a:pPr lvl="1"/>
            <a:r>
              <a:rPr lang="en-US" dirty="0"/>
              <a:t>Use full event masking and label adjustment to combat reporting biases further</a:t>
            </a:r>
          </a:p>
          <a:p>
            <a:r>
              <a:rPr lang="en-US" dirty="0"/>
              <a:t>General LM: with the off-the shelf capability of predicting temporal properties</a:t>
            </a:r>
          </a:p>
          <a:p>
            <a:pPr lvl="1"/>
            <a:endParaRPr lang="en-US" dirty="0"/>
          </a:p>
          <a:p>
            <a:pPr lvl="1"/>
            <a:endParaRPr lang="en-US" dirty="0"/>
          </a:p>
          <a:p>
            <a:pPr lvl="1"/>
            <a:endParaRPr lang="en-US" dirty="0"/>
          </a:p>
          <a:p>
            <a:endParaRPr lang="en-US" dirty="0"/>
          </a:p>
        </p:txBody>
      </p:sp>
      <p:sp>
        <p:nvSpPr>
          <p:cNvPr id="4" name="Slide Number Placeholder 3">
            <a:extLst>
              <a:ext uri="{FF2B5EF4-FFF2-40B4-BE49-F238E27FC236}">
                <a16:creationId xmlns:a16="http://schemas.microsoft.com/office/drawing/2014/main" id="{578A9A1F-CC28-4442-919B-90471561CF93}"/>
              </a:ext>
            </a:extLst>
          </p:cNvPr>
          <p:cNvSpPr>
            <a:spLocks noGrp="1"/>
          </p:cNvSpPr>
          <p:nvPr>
            <p:ph type="sldNum" sz="quarter" idx="11"/>
          </p:nvPr>
        </p:nvSpPr>
        <p:spPr/>
        <p:txBody>
          <a:bodyPr/>
          <a:lstStyle/>
          <a:p>
            <a:fld id="{BDF588C3-71D6-5D45-B118-1C664482E1C2}" type="slidenum">
              <a:rPr lang="en-US" smtClean="0"/>
              <a:t>18</a:t>
            </a:fld>
            <a:endParaRPr lang="en-US"/>
          </a:p>
        </p:txBody>
      </p:sp>
      <p:sp>
        <p:nvSpPr>
          <p:cNvPr id="5" name="Rounded Rectangle 4">
            <a:extLst>
              <a:ext uri="{FF2B5EF4-FFF2-40B4-BE49-F238E27FC236}">
                <a16:creationId xmlns:a16="http://schemas.microsoft.com/office/drawing/2014/main" id="{F67F6F08-7A8F-5D48-98DD-57D22F8EFFE4}"/>
              </a:ext>
            </a:extLst>
          </p:cNvPr>
          <p:cNvSpPr/>
          <p:nvPr/>
        </p:nvSpPr>
        <p:spPr>
          <a:xfrm>
            <a:off x="1384663" y="1828800"/>
            <a:ext cx="1371600" cy="57476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Pattern Extraction</a:t>
            </a:r>
          </a:p>
        </p:txBody>
      </p:sp>
      <p:sp>
        <p:nvSpPr>
          <p:cNvPr id="6" name="Rounded Rectangle 5">
            <a:extLst>
              <a:ext uri="{FF2B5EF4-FFF2-40B4-BE49-F238E27FC236}">
                <a16:creationId xmlns:a16="http://schemas.microsoft.com/office/drawing/2014/main" id="{718646E4-B6C1-A14C-92F9-9CA691E4E73C}"/>
              </a:ext>
            </a:extLst>
          </p:cNvPr>
          <p:cNvSpPr/>
          <p:nvPr/>
        </p:nvSpPr>
        <p:spPr>
          <a:xfrm>
            <a:off x="3169920" y="1828800"/>
            <a:ext cx="1371600" cy="57476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Joint Pretraining</a:t>
            </a:r>
          </a:p>
        </p:txBody>
      </p:sp>
      <p:sp>
        <p:nvSpPr>
          <p:cNvPr id="7" name="Rounded Rectangle 6">
            <a:extLst>
              <a:ext uri="{FF2B5EF4-FFF2-40B4-BE49-F238E27FC236}">
                <a16:creationId xmlns:a16="http://schemas.microsoft.com/office/drawing/2014/main" id="{994D3061-455F-CA4D-9484-2951FE483730}"/>
              </a:ext>
            </a:extLst>
          </p:cNvPr>
          <p:cNvSpPr/>
          <p:nvPr/>
        </p:nvSpPr>
        <p:spPr>
          <a:xfrm>
            <a:off x="4955177" y="1828800"/>
            <a:ext cx="1371600" cy="57476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General LM</a:t>
            </a:r>
          </a:p>
        </p:txBody>
      </p:sp>
      <p:sp>
        <p:nvSpPr>
          <p:cNvPr id="8" name="Right Arrow 7">
            <a:extLst>
              <a:ext uri="{FF2B5EF4-FFF2-40B4-BE49-F238E27FC236}">
                <a16:creationId xmlns:a16="http://schemas.microsoft.com/office/drawing/2014/main" id="{C414D41E-4B7B-D94D-97CD-811CDF23D70C}"/>
              </a:ext>
            </a:extLst>
          </p:cNvPr>
          <p:cNvSpPr/>
          <p:nvPr/>
        </p:nvSpPr>
        <p:spPr>
          <a:xfrm>
            <a:off x="2808514" y="2044337"/>
            <a:ext cx="309154" cy="143691"/>
          </a:xfrm>
          <a:prstGeom prst="right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
        <p:nvSpPr>
          <p:cNvPr id="9" name="Right Arrow 8">
            <a:extLst>
              <a:ext uri="{FF2B5EF4-FFF2-40B4-BE49-F238E27FC236}">
                <a16:creationId xmlns:a16="http://schemas.microsoft.com/office/drawing/2014/main" id="{1702AFA9-4B3F-2B42-8332-2616A3DB4D5D}"/>
              </a:ext>
            </a:extLst>
          </p:cNvPr>
          <p:cNvSpPr/>
          <p:nvPr/>
        </p:nvSpPr>
        <p:spPr>
          <a:xfrm>
            <a:off x="4593771" y="2057399"/>
            <a:ext cx="309154" cy="143691"/>
          </a:xfrm>
          <a:prstGeom prst="right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279569983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348BD-92FD-2243-ADCA-565B90767EB2}"/>
              </a:ext>
            </a:extLst>
          </p:cNvPr>
          <p:cNvSpPr>
            <a:spLocks noGrp="1"/>
          </p:cNvSpPr>
          <p:nvPr>
            <p:ph type="title"/>
          </p:nvPr>
        </p:nvSpPr>
        <p:spPr/>
        <p:txBody>
          <a:bodyPr/>
          <a:lstStyle/>
          <a:p>
            <a:r>
              <a:rPr lang="en-US" dirty="0"/>
              <a:t>Information Extraction</a:t>
            </a:r>
          </a:p>
        </p:txBody>
      </p:sp>
      <p:sp>
        <p:nvSpPr>
          <p:cNvPr id="3" name="Content Placeholder 2">
            <a:extLst>
              <a:ext uri="{FF2B5EF4-FFF2-40B4-BE49-F238E27FC236}">
                <a16:creationId xmlns:a16="http://schemas.microsoft.com/office/drawing/2014/main" id="{2A838155-5A82-8F40-B852-1FE1E738C24F}"/>
              </a:ext>
            </a:extLst>
          </p:cNvPr>
          <p:cNvSpPr>
            <a:spLocks noGrp="1"/>
          </p:cNvSpPr>
          <p:nvPr>
            <p:ph idx="1"/>
          </p:nvPr>
        </p:nvSpPr>
        <p:spPr>
          <a:xfrm>
            <a:off x="609600" y="1251856"/>
            <a:ext cx="6151418" cy="5500665"/>
          </a:xfrm>
        </p:spPr>
        <p:txBody>
          <a:bodyPr/>
          <a:lstStyle/>
          <a:p>
            <a:r>
              <a:rPr lang="en-US" dirty="0"/>
              <a:t>Use high-precision patterns based on SRL</a:t>
            </a:r>
          </a:p>
          <a:p>
            <a:pPr lvl="1"/>
            <a:r>
              <a:rPr lang="en-US" dirty="0"/>
              <a:t>Duration </a:t>
            </a:r>
          </a:p>
          <a:p>
            <a:pPr lvl="1"/>
            <a:r>
              <a:rPr lang="en-US" dirty="0"/>
              <a:t>Frequency </a:t>
            </a:r>
          </a:p>
          <a:p>
            <a:pPr lvl="1"/>
            <a:r>
              <a:rPr lang="en-US" dirty="0"/>
              <a:t>Typical Time</a:t>
            </a:r>
            <a:endParaRPr lang="en-US" i="1" dirty="0"/>
          </a:p>
          <a:p>
            <a:pPr lvl="1"/>
            <a:r>
              <a:rPr lang="en-US" dirty="0"/>
              <a:t>Duration </a:t>
            </a:r>
            <a:r>
              <a:rPr lang="en-US" dirty="0" err="1"/>
              <a:t>Upperbound</a:t>
            </a:r>
            <a:endParaRPr lang="en-US" i="1" dirty="0"/>
          </a:p>
          <a:p>
            <a:pPr lvl="1"/>
            <a:r>
              <a:rPr lang="en-US" dirty="0"/>
              <a:t>Hierarchy</a:t>
            </a:r>
          </a:p>
          <a:p>
            <a:r>
              <a:rPr lang="en-US" dirty="0"/>
              <a:t>Labels</a:t>
            </a:r>
          </a:p>
          <a:p>
            <a:pPr lvl="1"/>
            <a:r>
              <a:rPr lang="en-US" dirty="0"/>
              <a:t>Units (seconds, … centuries) </a:t>
            </a:r>
          </a:p>
          <a:p>
            <a:pPr lvl="1"/>
            <a:r>
              <a:rPr lang="en-US" dirty="0"/>
              <a:t>Temporal keywords (Monday, January, …)</a:t>
            </a:r>
          </a:p>
          <a:p>
            <a:r>
              <a:rPr lang="en-US" dirty="0"/>
              <a:t>Output</a:t>
            </a:r>
          </a:p>
          <a:p>
            <a:pPr lvl="1"/>
            <a:r>
              <a:rPr lang="en-US" dirty="0"/>
              <a:t>4.3M instances of </a:t>
            </a:r>
          </a:p>
          <a:p>
            <a:pPr marL="457200" lvl="1" indent="0">
              <a:buNone/>
            </a:pPr>
            <a:r>
              <a:rPr lang="en-US" dirty="0"/>
              <a:t>     (event, dimension, value) tuple</a:t>
            </a:r>
          </a:p>
          <a:p>
            <a:pPr lvl="1"/>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0043DF5E-E216-754D-A03B-38DBCAF7417F}"/>
              </a:ext>
            </a:extLst>
          </p:cNvPr>
          <p:cNvSpPr>
            <a:spLocks noGrp="1"/>
          </p:cNvSpPr>
          <p:nvPr>
            <p:ph type="sldNum" sz="quarter" idx="11"/>
          </p:nvPr>
        </p:nvSpPr>
        <p:spPr/>
        <p:txBody>
          <a:bodyPr/>
          <a:lstStyle/>
          <a:p>
            <a:fld id="{BDF588C3-71D6-5D45-B118-1C664482E1C2}" type="slidenum">
              <a:rPr lang="en-US" smtClean="0"/>
              <a:t>19</a:t>
            </a:fld>
            <a:endParaRPr lang="en-US"/>
          </a:p>
        </p:txBody>
      </p:sp>
      <p:sp>
        <p:nvSpPr>
          <p:cNvPr id="7" name="Rounded Rectangle 6">
            <a:extLst>
              <a:ext uri="{FF2B5EF4-FFF2-40B4-BE49-F238E27FC236}">
                <a16:creationId xmlns:a16="http://schemas.microsoft.com/office/drawing/2014/main" id="{7E07F904-FD9E-0347-828D-8C138AB3629A}"/>
              </a:ext>
            </a:extLst>
          </p:cNvPr>
          <p:cNvSpPr/>
          <p:nvPr/>
        </p:nvSpPr>
        <p:spPr>
          <a:xfrm>
            <a:off x="6671055" y="1336849"/>
            <a:ext cx="3840167" cy="597312"/>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75000"/>
                    <a:lumOff val="25000"/>
                  </a:schemeClr>
                </a:solidFill>
                <a:latin typeface="Helvetica Neue" charset="0"/>
                <a:ea typeface="Helvetica Neue" charset="0"/>
                <a:cs typeface="Helvetica Neue" charset="0"/>
              </a:rPr>
              <a:t>I played basketball for 2 hours.</a:t>
            </a:r>
          </a:p>
        </p:txBody>
      </p:sp>
      <p:sp>
        <p:nvSpPr>
          <p:cNvPr id="8" name="TextBox 7">
            <a:extLst>
              <a:ext uri="{FF2B5EF4-FFF2-40B4-BE49-F238E27FC236}">
                <a16:creationId xmlns:a16="http://schemas.microsoft.com/office/drawing/2014/main" id="{7B71FFFF-87B8-8543-B708-962985F2415F}"/>
              </a:ext>
            </a:extLst>
          </p:cNvPr>
          <p:cNvSpPr txBox="1"/>
          <p:nvPr/>
        </p:nvSpPr>
        <p:spPr>
          <a:xfrm>
            <a:off x="10675259" y="1389283"/>
            <a:ext cx="870857" cy="492443"/>
          </a:xfrm>
          <a:prstGeom prst="rect">
            <a:avLst/>
          </a:prstGeom>
          <a:noFill/>
        </p:spPr>
        <p:txBody>
          <a:bodyPr wrap="square" rtlCol="0">
            <a:spAutoFit/>
          </a:bodyPr>
          <a:lstStyle/>
          <a:p>
            <a:r>
              <a:rPr lang="en-US" sz="1300" i="1" dirty="0"/>
              <a:t>Original sentence</a:t>
            </a:r>
          </a:p>
        </p:txBody>
      </p:sp>
      <p:sp>
        <p:nvSpPr>
          <p:cNvPr id="9" name="Rounded Rectangle 8">
            <a:extLst>
              <a:ext uri="{FF2B5EF4-FFF2-40B4-BE49-F238E27FC236}">
                <a16:creationId xmlns:a16="http://schemas.microsoft.com/office/drawing/2014/main" id="{ADF552B2-AC0A-B142-9EA4-DFBC494C919B}"/>
              </a:ext>
            </a:extLst>
          </p:cNvPr>
          <p:cNvSpPr/>
          <p:nvPr/>
        </p:nvSpPr>
        <p:spPr>
          <a:xfrm>
            <a:off x="6671055" y="2802926"/>
            <a:ext cx="3840167" cy="597312"/>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75000"/>
                    <a:lumOff val="25000"/>
                  </a:schemeClr>
                </a:solidFill>
                <a:latin typeface="Helvetica Neue" charset="0"/>
                <a:ea typeface="Helvetica Neue" charset="0"/>
                <a:cs typeface="Helvetica Neue" charset="0"/>
              </a:rPr>
              <a:t>I </a:t>
            </a:r>
            <a:r>
              <a:rPr lang="en-US" sz="2000" dirty="0">
                <a:solidFill>
                  <a:schemeClr val="accent2">
                    <a:lumMod val="75000"/>
                  </a:schemeClr>
                </a:solidFill>
                <a:latin typeface="Helvetica Neue" charset="0"/>
                <a:ea typeface="Helvetica Neue" charset="0"/>
                <a:cs typeface="Helvetica Neue" charset="0"/>
              </a:rPr>
              <a:t>played</a:t>
            </a:r>
            <a:r>
              <a:rPr lang="en-US" sz="2000" dirty="0">
                <a:solidFill>
                  <a:schemeClr val="tx1">
                    <a:lumMod val="75000"/>
                    <a:lumOff val="25000"/>
                  </a:schemeClr>
                </a:solidFill>
                <a:latin typeface="Helvetica Neue" charset="0"/>
                <a:ea typeface="Helvetica Neue" charset="0"/>
                <a:cs typeface="Helvetica Neue" charset="0"/>
              </a:rPr>
              <a:t> basketball </a:t>
            </a:r>
            <a:r>
              <a:rPr lang="en-US" sz="2000" dirty="0">
                <a:solidFill>
                  <a:schemeClr val="accent5">
                    <a:lumMod val="75000"/>
                  </a:schemeClr>
                </a:solidFill>
                <a:latin typeface="Helvetica Neue" charset="0"/>
                <a:ea typeface="Helvetica Neue" charset="0"/>
                <a:cs typeface="Helvetica Neue" charset="0"/>
              </a:rPr>
              <a:t>for 2 hours</a:t>
            </a:r>
            <a:r>
              <a:rPr lang="en-US" sz="2000" dirty="0">
                <a:solidFill>
                  <a:schemeClr val="tx1">
                    <a:lumMod val="75000"/>
                    <a:lumOff val="25000"/>
                  </a:schemeClr>
                </a:solidFill>
                <a:latin typeface="Helvetica Neue" charset="0"/>
                <a:ea typeface="Helvetica Neue" charset="0"/>
                <a:cs typeface="Helvetica Neue" charset="0"/>
              </a:rPr>
              <a:t>.</a:t>
            </a:r>
          </a:p>
        </p:txBody>
      </p:sp>
      <p:sp>
        <p:nvSpPr>
          <p:cNvPr id="10" name="Rounded Rectangle 9">
            <a:extLst>
              <a:ext uri="{FF2B5EF4-FFF2-40B4-BE49-F238E27FC236}">
                <a16:creationId xmlns:a16="http://schemas.microsoft.com/office/drawing/2014/main" id="{6AE5E6C1-C63C-8D41-89E6-A8690DA9FA81}"/>
              </a:ext>
            </a:extLst>
          </p:cNvPr>
          <p:cNvSpPr/>
          <p:nvPr/>
        </p:nvSpPr>
        <p:spPr>
          <a:xfrm>
            <a:off x="7086599" y="3300063"/>
            <a:ext cx="609600" cy="304800"/>
          </a:xfrm>
          <a:prstGeom prst="roundRect">
            <a:avLst/>
          </a:prstGeom>
          <a:solidFill>
            <a:schemeClr val="accent2">
              <a:lumMod val="60000"/>
              <a:lumOff val="40000"/>
            </a:schemeClr>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Verb</a:t>
            </a:r>
          </a:p>
        </p:txBody>
      </p:sp>
      <p:sp>
        <p:nvSpPr>
          <p:cNvPr id="11" name="Rounded Rectangle 10">
            <a:extLst>
              <a:ext uri="{FF2B5EF4-FFF2-40B4-BE49-F238E27FC236}">
                <a16:creationId xmlns:a16="http://schemas.microsoft.com/office/drawing/2014/main" id="{67F57372-030B-1B49-B2FF-2CB030578607}"/>
              </a:ext>
            </a:extLst>
          </p:cNvPr>
          <p:cNvSpPr/>
          <p:nvPr/>
        </p:nvSpPr>
        <p:spPr>
          <a:xfrm>
            <a:off x="6380017" y="2594295"/>
            <a:ext cx="762001" cy="304800"/>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Arg-0</a:t>
            </a:r>
          </a:p>
        </p:txBody>
      </p:sp>
      <p:sp>
        <p:nvSpPr>
          <p:cNvPr id="12" name="Rounded Rectangle 11">
            <a:extLst>
              <a:ext uri="{FF2B5EF4-FFF2-40B4-BE49-F238E27FC236}">
                <a16:creationId xmlns:a16="http://schemas.microsoft.com/office/drawing/2014/main" id="{6A13B91F-0C51-2542-BD8E-DDA9E2BB8B0A}"/>
              </a:ext>
            </a:extLst>
          </p:cNvPr>
          <p:cNvSpPr/>
          <p:nvPr/>
        </p:nvSpPr>
        <p:spPr>
          <a:xfrm>
            <a:off x="7851522" y="2594295"/>
            <a:ext cx="975097" cy="304800"/>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Arg-1</a:t>
            </a:r>
          </a:p>
        </p:txBody>
      </p:sp>
      <p:sp>
        <p:nvSpPr>
          <p:cNvPr id="13" name="Rounded Rectangle 12">
            <a:extLst>
              <a:ext uri="{FF2B5EF4-FFF2-40B4-BE49-F238E27FC236}">
                <a16:creationId xmlns:a16="http://schemas.microsoft.com/office/drawing/2014/main" id="{90CCD030-2ABB-4A43-B5F3-3BAE73716FE4}"/>
              </a:ext>
            </a:extLst>
          </p:cNvPr>
          <p:cNvSpPr/>
          <p:nvPr/>
        </p:nvSpPr>
        <p:spPr>
          <a:xfrm>
            <a:off x="9035144" y="3300063"/>
            <a:ext cx="1302656" cy="304800"/>
          </a:xfrm>
          <a:prstGeom prst="roundRect">
            <a:avLst/>
          </a:prstGeom>
          <a:solidFill>
            <a:schemeClr val="accent5">
              <a:lumMod val="40000"/>
              <a:lumOff val="60000"/>
            </a:schemeClr>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Arg-Tmp</a:t>
            </a:r>
          </a:p>
        </p:txBody>
      </p:sp>
      <p:sp>
        <p:nvSpPr>
          <p:cNvPr id="14" name="Down Arrow 13">
            <a:extLst>
              <a:ext uri="{FF2B5EF4-FFF2-40B4-BE49-F238E27FC236}">
                <a16:creationId xmlns:a16="http://schemas.microsoft.com/office/drawing/2014/main" id="{0F9ACB18-7244-FC4F-8178-F2F4C1B6C6B8}"/>
              </a:ext>
            </a:extLst>
          </p:cNvPr>
          <p:cNvSpPr/>
          <p:nvPr/>
        </p:nvSpPr>
        <p:spPr>
          <a:xfrm>
            <a:off x="9560438" y="2088564"/>
            <a:ext cx="252068" cy="493353"/>
          </a:xfrm>
          <a:prstGeom prst="down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
        <p:nvSpPr>
          <p:cNvPr id="15" name="TextBox 14">
            <a:extLst>
              <a:ext uri="{FF2B5EF4-FFF2-40B4-BE49-F238E27FC236}">
                <a16:creationId xmlns:a16="http://schemas.microsoft.com/office/drawing/2014/main" id="{DED69387-FA49-D24B-89C4-546DCAB71623}"/>
              </a:ext>
            </a:extLst>
          </p:cNvPr>
          <p:cNvSpPr txBox="1"/>
          <p:nvPr/>
        </p:nvSpPr>
        <p:spPr>
          <a:xfrm>
            <a:off x="9812506" y="2056549"/>
            <a:ext cx="870857" cy="553998"/>
          </a:xfrm>
          <a:prstGeom prst="rect">
            <a:avLst/>
          </a:prstGeom>
          <a:noFill/>
        </p:spPr>
        <p:txBody>
          <a:bodyPr wrap="square" rtlCol="0">
            <a:spAutoFit/>
          </a:bodyPr>
          <a:lstStyle/>
          <a:p>
            <a:r>
              <a:rPr lang="en-US" sz="1500" b="1" dirty="0"/>
              <a:t>SRL Parse</a:t>
            </a:r>
          </a:p>
        </p:txBody>
      </p:sp>
      <p:sp>
        <p:nvSpPr>
          <p:cNvPr id="17" name="Rounded Rectangle 16">
            <a:extLst>
              <a:ext uri="{FF2B5EF4-FFF2-40B4-BE49-F238E27FC236}">
                <a16:creationId xmlns:a16="http://schemas.microsoft.com/office/drawing/2014/main" id="{5D1EC29F-79B7-5941-A1C8-43F8DCA281C5}"/>
              </a:ext>
            </a:extLst>
          </p:cNvPr>
          <p:cNvSpPr/>
          <p:nvPr/>
        </p:nvSpPr>
        <p:spPr>
          <a:xfrm>
            <a:off x="6037918" y="4269003"/>
            <a:ext cx="4497688" cy="597312"/>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5">
                    <a:lumMod val="75000"/>
                  </a:schemeClr>
                </a:solidFill>
                <a:latin typeface="Helvetica Neue" charset="0"/>
                <a:ea typeface="Helvetica Neue" charset="0"/>
                <a:cs typeface="Helvetica Neue" charset="0"/>
              </a:rPr>
              <a:t>for 2 hours</a:t>
            </a:r>
            <a:r>
              <a:rPr lang="en-US" sz="2000" dirty="0">
                <a:solidFill>
                  <a:schemeClr val="tx1">
                    <a:lumMod val="75000"/>
                    <a:lumOff val="25000"/>
                  </a:schemeClr>
                </a:solidFill>
                <a:latin typeface="Helvetica Neue" charset="0"/>
                <a:ea typeface="Helvetica Neue" charset="0"/>
                <a:cs typeface="Helvetica Neue" charset="0"/>
              </a:rPr>
              <a:t>: matches Duration pattern </a:t>
            </a:r>
          </a:p>
        </p:txBody>
      </p:sp>
      <p:sp>
        <p:nvSpPr>
          <p:cNvPr id="18" name="Down Arrow 17">
            <a:extLst>
              <a:ext uri="{FF2B5EF4-FFF2-40B4-BE49-F238E27FC236}">
                <a16:creationId xmlns:a16="http://schemas.microsoft.com/office/drawing/2014/main" id="{1C142562-DAB2-2745-989E-380024BFD051}"/>
              </a:ext>
            </a:extLst>
          </p:cNvPr>
          <p:cNvSpPr/>
          <p:nvPr/>
        </p:nvSpPr>
        <p:spPr>
          <a:xfrm>
            <a:off x="9560438" y="3706841"/>
            <a:ext cx="252068" cy="493353"/>
          </a:xfrm>
          <a:prstGeom prst="down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
        <p:nvSpPr>
          <p:cNvPr id="19" name="TextBox 18">
            <a:extLst>
              <a:ext uri="{FF2B5EF4-FFF2-40B4-BE49-F238E27FC236}">
                <a16:creationId xmlns:a16="http://schemas.microsoft.com/office/drawing/2014/main" id="{3738101F-E6A0-8C44-842B-42A28A97F3DB}"/>
              </a:ext>
            </a:extLst>
          </p:cNvPr>
          <p:cNvSpPr txBox="1"/>
          <p:nvPr/>
        </p:nvSpPr>
        <p:spPr>
          <a:xfrm>
            <a:off x="9812506" y="3674826"/>
            <a:ext cx="1007894" cy="553998"/>
          </a:xfrm>
          <a:prstGeom prst="rect">
            <a:avLst/>
          </a:prstGeom>
          <a:noFill/>
        </p:spPr>
        <p:txBody>
          <a:bodyPr wrap="square" rtlCol="0">
            <a:spAutoFit/>
          </a:bodyPr>
          <a:lstStyle/>
          <a:p>
            <a:r>
              <a:rPr lang="en-US" sz="1500" b="1" dirty="0"/>
              <a:t>Pattern Matching</a:t>
            </a:r>
          </a:p>
        </p:txBody>
      </p:sp>
      <p:sp>
        <p:nvSpPr>
          <p:cNvPr id="21" name="Rounded Rectangle 20">
            <a:extLst>
              <a:ext uri="{FF2B5EF4-FFF2-40B4-BE49-F238E27FC236}">
                <a16:creationId xmlns:a16="http://schemas.microsoft.com/office/drawing/2014/main" id="{9CCCDCB9-5710-AD4A-9F32-91F25636FDC7}"/>
              </a:ext>
            </a:extLst>
          </p:cNvPr>
          <p:cNvSpPr/>
          <p:nvPr/>
        </p:nvSpPr>
        <p:spPr>
          <a:xfrm>
            <a:off x="6090226" y="5573486"/>
            <a:ext cx="4497688" cy="597312"/>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4">
                    <a:lumMod val="75000"/>
                  </a:schemeClr>
                </a:solidFill>
                <a:latin typeface="Helvetica Neue" charset="0"/>
                <a:ea typeface="Helvetica Neue" charset="0"/>
                <a:cs typeface="Helvetica Neue" charset="0"/>
              </a:rPr>
              <a:t>I played basketball</a:t>
            </a:r>
            <a:r>
              <a:rPr lang="en-US" sz="2000" dirty="0">
                <a:solidFill>
                  <a:schemeClr val="tx1">
                    <a:lumMod val="75000"/>
                    <a:lumOff val="25000"/>
                  </a:schemeClr>
                </a:solidFill>
                <a:latin typeface="Helvetica Neue" charset="0"/>
                <a:ea typeface="Helvetica Neue" charset="0"/>
                <a:cs typeface="Helvetica Neue" charset="0"/>
              </a:rPr>
              <a:t>, </a:t>
            </a:r>
            <a:r>
              <a:rPr lang="en-US" sz="2000" dirty="0">
                <a:solidFill>
                  <a:schemeClr val="accent6">
                    <a:lumMod val="75000"/>
                  </a:schemeClr>
                </a:solidFill>
                <a:latin typeface="Helvetica Neue" charset="0"/>
                <a:ea typeface="Helvetica Neue" charset="0"/>
                <a:cs typeface="Helvetica Neue" charset="0"/>
              </a:rPr>
              <a:t>Duration</a:t>
            </a:r>
            <a:r>
              <a:rPr lang="en-US" sz="2000" dirty="0">
                <a:solidFill>
                  <a:schemeClr val="tx1">
                    <a:lumMod val="75000"/>
                    <a:lumOff val="25000"/>
                  </a:schemeClr>
                </a:solidFill>
                <a:latin typeface="Helvetica Neue" charset="0"/>
                <a:ea typeface="Helvetica Neue" charset="0"/>
                <a:cs typeface="Helvetica Neue" charset="0"/>
              </a:rPr>
              <a:t>, </a:t>
            </a:r>
            <a:r>
              <a:rPr lang="en-US" sz="2000" dirty="0">
                <a:solidFill>
                  <a:srgbClr val="C00000"/>
                </a:solidFill>
                <a:latin typeface="Helvetica Neue" charset="0"/>
                <a:ea typeface="Helvetica Neue" charset="0"/>
                <a:cs typeface="Helvetica Neue" charset="0"/>
              </a:rPr>
              <a:t>Hours</a:t>
            </a:r>
          </a:p>
        </p:txBody>
      </p:sp>
      <p:sp>
        <p:nvSpPr>
          <p:cNvPr id="22" name="Rounded Rectangle 21">
            <a:extLst>
              <a:ext uri="{FF2B5EF4-FFF2-40B4-BE49-F238E27FC236}">
                <a16:creationId xmlns:a16="http://schemas.microsoft.com/office/drawing/2014/main" id="{10F35D6F-E1A0-0F47-9E60-78AEDA5737D9}"/>
              </a:ext>
            </a:extLst>
          </p:cNvPr>
          <p:cNvSpPr/>
          <p:nvPr/>
        </p:nvSpPr>
        <p:spPr>
          <a:xfrm>
            <a:off x="6380017" y="5378055"/>
            <a:ext cx="1947554" cy="304800"/>
          </a:xfrm>
          <a:prstGeom prst="roundRect">
            <a:avLst/>
          </a:prstGeom>
          <a:solidFill>
            <a:schemeClr val="accent4">
              <a:lumMod val="40000"/>
              <a:lumOff val="60000"/>
            </a:schemeClr>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Event</a:t>
            </a:r>
          </a:p>
        </p:txBody>
      </p:sp>
      <p:sp>
        <p:nvSpPr>
          <p:cNvPr id="23" name="Rounded Rectangle 22">
            <a:extLst>
              <a:ext uri="{FF2B5EF4-FFF2-40B4-BE49-F238E27FC236}">
                <a16:creationId xmlns:a16="http://schemas.microsoft.com/office/drawing/2014/main" id="{F103224E-7420-1749-8B5D-D31E199BF679}"/>
              </a:ext>
            </a:extLst>
          </p:cNvPr>
          <p:cNvSpPr/>
          <p:nvPr/>
        </p:nvSpPr>
        <p:spPr>
          <a:xfrm>
            <a:off x="8512324" y="6083823"/>
            <a:ext cx="1166043" cy="304800"/>
          </a:xfrm>
          <a:prstGeom prst="roundRect">
            <a:avLst/>
          </a:prstGeom>
          <a:solidFill>
            <a:schemeClr val="accent6">
              <a:lumMod val="40000"/>
              <a:lumOff val="60000"/>
            </a:schemeClr>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Dimension</a:t>
            </a:r>
          </a:p>
        </p:txBody>
      </p:sp>
      <p:sp>
        <p:nvSpPr>
          <p:cNvPr id="24" name="Rounded Rectangle 23">
            <a:extLst>
              <a:ext uri="{FF2B5EF4-FFF2-40B4-BE49-F238E27FC236}">
                <a16:creationId xmlns:a16="http://schemas.microsoft.com/office/drawing/2014/main" id="{841ADDCE-0CB2-2342-9B55-6CF64F3C2692}"/>
              </a:ext>
            </a:extLst>
          </p:cNvPr>
          <p:cNvSpPr/>
          <p:nvPr/>
        </p:nvSpPr>
        <p:spPr>
          <a:xfrm>
            <a:off x="9560438" y="5355661"/>
            <a:ext cx="912895" cy="304800"/>
          </a:xfrm>
          <a:prstGeom prst="roundRect">
            <a:avLst/>
          </a:prstGeom>
          <a:solidFill>
            <a:srgbClr val="FF9E87"/>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Value</a:t>
            </a:r>
          </a:p>
        </p:txBody>
      </p:sp>
      <p:sp>
        <p:nvSpPr>
          <p:cNvPr id="27" name="Down Arrow 26">
            <a:extLst>
              <a:ext uri="{FF2B5EF4-FFF2-40B4-BE49-F238E27FC236}">
                <a16:creationId xmlns:a16="http://schemas.microsoft.com/office/drawing/2014/main" id="{1B3A1EF5-7E10-7348-84FA-80FB6E26A0DF}"/>
              </a:ext>
            </a:extLst>
          </p:cNvPr>
          <p:cNvSpPr/>
          <p:nvPr/>
        </p:nvSpPr>
        <p:spPr>
          <a:xfrm>
            <a:off x="9560438" y="4949526"/>
            <a:ext cx="252068" cy="340152"/>
          </a:xfrm>
          <a:prstGeom prst="down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
        <p:nvSpPr>
          <p:cNvPr id="28" name="TextBox 27">
            <a:extLst>
              <a:ext uri="{FF2B5EF4-FFF2-40B4-BE49-F238E27FC236}">
                <a16:creationId xmlns:a16="http://schemas.microsoft.com/office/drawing/2014/main" id="{9FA74D71-F748-D641-BADA-6F8F8E0D4917}"/>
              </a:ext>
            </a:extLst>
          </p:cNvPr>
          <p:cNvSpPr txBox="1"/>
          <p:nvPr/>
        </p:nvSpPr>
        <p:spPr>
          <a:xfrm>
            <a:off x="10729690" y="5543726"/>
            <a:ext cx="1007894" cy="692497"/>
          </a:xfrm>
          <a:prstGeom prst="rect">
            <a:avLst/>
          </a:prstGeom>
          <a:noFill/>
        </p:spPr>
        <p:txBody>
          <a:bodyPr wrap="square" rtlCol="0">
            <a:spAutoFit/>
          </a:bodyPr>
          <a:lstStyle/>
          <a:p>
            <a:r>
              <a:rPr lang="en-US" sz="1300" i="1" dirty="0"/>
              <a:t>Formatted Output Instance</a:t>
            </a:r>
          </a:p>
        </p:txBody>
      </p:sp>
    </p:spTree>
    <p:extLst>
      <p:ext uri="{BB962C8B-B14F-4D97-AF65-F5344CB8AC3E}">
        <p14:creationId xmlns:p14="http://schemas.microsoft.com/office/powerpoint/2010/main" val="73504558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8" presetClass="entr" presetSubtype="12"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strips(downLeft)">
                                      <p:cBhvr>
                                        <p:cTn id="31" dur="500"/>
                                        <p:tgtEl>
                                          <p:spTgt spid="15"/>
                                        </p:tgtEl>
                                      </p:cBhvr>
                                    </p:animEffect>
                                  </p:childTnLst>
                                </p:cTn>
                              </p:par>
                              <p:par>
                                <p:cTn id="32" presetID="18" presetClass="entr" presetSubtype="12"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strips(downLeft)">
                                      <p:cBhvr>
                                        <p:cTn id="34" dur="500"/>
                                        <p:tgtEl>
                                          <p:spTgt spid="14"/>
                                        </p:tgtEl>
                                      </p:cBhvr>
                                    </p:animEffect>
                                  </p:childTnLst>
                                </p:cTn>
                              </p:par>
                              <p:par>
                                <p:cTn id="35" presetID="18" presetClass="entr" presetSubtype="12"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strips(downLeft)">
                                      <p:cBhvr>
                                        <p:cTn id="37" dur="500"/>
                                        <p:tgtEl>
                                          <p:spTgt spid="12"/>
                                        </p:tgtEl>
                                      </p:cBhvr>
                                    </p:animEffect>
                                  </p:childTnLst>
                                </p:cTn>
                              </p:par>
                              <p:par>
                                <p:cTn id="38" presetID="18" presetClass="entr" presetSubtype="12"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strips(downLeft)">
                                      <p:cBhvr>
                                        <p:cTn id="40" dur="500"/>
                                        <p:tgtEl>
                                          <p:spTgt spid="11"/>
                                        </p:tgtEl>
                                      </p:cBhvr>
                                    </p:animEffect>
                                  </p:childTnLst>
                                </p:cTn>
                              </p:par>
                              <p:par>
                                <p:cTn id="41" presetID="18" presetClass="entr" presetSubtype="12"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strips(downLeft)">
                                      <p:cBhvr>
                                        <p:cTn id="43" dur="500"/>
                                        <p:tgtEl>
                                          <p:spTgt spid="9"/>
                                        </p:tgtEl>
                                      </p:cBhvr>
                                    </p:animEffect>
                                  </p:childTnLst>
                                </p:cTn>
                              </p:par>
                              <p:par>
                                <p:cTn id="44" presetID="18" presetClass="entr" presetSubtype="12"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strips(downLeft)">
                                      <p:cBhvr>
                                        <p:cTn id="46" dur="500"/>
                                        <p:tgtEl>
                                          <p:spTgt spid="10"/>
                                        </p:tgtEl>
                                      </p:cBhvr>
                                    </p:animEffect>
                                  </p:childTnLst>
                                </p:cTn>
                              </p:par>
                              <p:par>
                                <p:cTn id="47" presetID="18" presetClass="entr" presetSubtype="12" fill="hold" grpId="0" nodeType="with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strips(downLeft)">
                                      <p:cBhvr>
                                        <p:cTn id="49" dur="500"/>
                                        <p:tgtEl>
                                          <p:spTgt spid="13"/>
                                        </p:tgtEl>
                                      </p:cBhvr>
                                    </p:animEffect>
                                  </p:childTnLst>
                                </p:cTn>
                              </p:par>
                            </p:childTnLst>
                          </p:cTn>
                        </p:par>
                      </p:childTnLst>
                    </p:cTn>
                  </p:par>
                  <p:par>
                    <p:cTn id="50" fill="hold">
                      <p:stCondLst>
                        <p:cond delay="indefinite"/>
                      </p:stCondLst>
                      <p:childTnLst>
                        <p:par>
                          <p:cTn id="51" fill="hold">
                            <p:stCondLst>
                              <p:cond delay="0"/>
                            </p:stCondLst>
                            <p:childTnLst>
                              <p:par>
                                <p:cTn id="52" presetID="18" presetClass="entr" presetSubtype="12" fill="hold" grpId="0" nodeType="click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strips(downLeft)">
                                      <p:cBhvr>
                                        <p:cTn id="54" dur="500"/>
                                        <p:tgtEl>
                                          <p:spTgt spid="19"/>
                                        </p:tgtEl>
                                      </p:cBhvr>
                                    </p:animEffect>
                                  </p:childTnLst>
                                </p:cTn>
                              </p:par>
                              <p:par>
                                <p:cTn id="55" presetID="18" presetClass="entr" presetSubtype="12" fill="hold" grpId="0" nodeType="with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strips(downLeft)">
                                      <p:cBhvr>
                                        <p:cTn id="57" dur="500"/>
                                        <p:tgtEl>
                                          <p:spTgt spid="18"/>
                                        </p:tgtEl>
                                      </p:cBhvr>
                                    </p:animEffect>
                                  </p:childTnLst>
                                </p:cTn>
                              </p:par>
                              <p:par>
                                <p:cTn id="58" presetID="18" presetClass="entr" presetSubtype="12" fill="hold" grpId="0" nodeType="with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strips(downLeft)">
                                      <p:cBhvr>
                                        <p:cTn id="60" dur="500"/>
                                        <p:tgtEl>
                                          <p:spTgt spid="17"/>
                                        </p:tgtEl>
                                      </p:cBhvr>
                                    </p:animEffect>
                                  </p:childTnLst>
                                </p:cTn>
                              </p:par>
                            </p:childTnLst>
                          </p:cTn>
                        </p:par>
                      </p:childTnLst>
                    </p:cTn>
                  </p:par>
                  <p:par>
                    <p:cTn id="61" fill="hold">
                      <p:stCondLst>
                        <p:cond delay="indefinite"/>
                      </p:stCondLst>
                      <p:childTnLst>
                        <p:par>
                          <p:cTn id="62" fill="hold">
                            <p:stCondLst>
                              <p:cond delay="0"/>
                            </p:stCondLst>
                            <p:childTnLst>
                              <p:par>
                                <p:cTn id="63" presetID="18" presetClass="entr" presetSubtype="12" fill="hold" grpId="0" nodeType="clickEffect">
                                  <p:stCondLst>
                                    <p:cond delay="0"/>
                                  </p:stCondLst>
                                  <p:childTnLst>
                                    <p:set>
                                      <p:cBhvr>
                                        <p:cTn id="64" dur="1" fill="hold">
                                          <p:stCondLst>
                                            <p:cond delay="0"/>
                                          </p:stCondLst>
                                        </p:cTn>
                                        <p:tgtEl>
                                          <p:spTgt spid="27"/>
                                        </p:tgtEl>
                                        <p:attrNameLst>
                                          <p:attrName>style.visibility</p:attrName>
                                        </p:attrNameLst>
                                      </p:cBhvr>
                                      <p:to>
                                        <p:strVal val="visible"/>
                                      </p:to>
                                    </p:set>
                                    <p:animEffect transition="in" filter="strips(downLeft)">
                                      <p:cBhvr>
                                        <p:cTn id="65" dur="500"/>
                                        <p:tgtEl>
                                          <p:spTgt spid="27"/>
                                        </p:tgtEl>
                                      </p:cBhvr>
                                    </p:animEffect>
                                  </p:childTnLst>
                                </p:cTn>
                              </p:par>
                              <p:par>
                                <p:cTn id="66" presetID="18" presetClass="entr" presetSubtype="12" fill="hold" grpId="0" nodeType="with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strips(downLeft)">
                                      <p:cBhvr>
                                        <p:cTn id="68" dur="500"/>
                                        <p:tgtEl>
                                          <p:spTgt spid="24"/>
                                        </p:tgtEl>
                                      </p:cBhvr>
                                    </p:animEffect>
                                  </p:childTnLst>
                                </p:cTn>
                              </p:par>
                              <p:par>
                                <p:cTn id="69" presetID="18" presetClass="entr" presetSubtype="12"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strips(downLeft)">
                                      <p:cBhvr>
                                        <p:cTn id="71" dur="500"/>
                                        <p:tgtEl>
                                          <p:spTgt spid="22"/>
                                        </p:tgtEl>
                                      </p:cBhvr>
                                    </p:animEffect>
                                  </p:childTnLst>
                                </p:cTn>
                              </p:par>
                              <p:par>
                                <p:cTn id="72" presetID="18" presetClass="entr" presetSubtype="12" fill="hold" grpId="0" nodeType="withEffect">
                                  <p:stCondLst>
                                    <p:cond delay="0"/>
                                  </p:stCondLst>
                                  <p:childTnLst>
                                    <p:set>
                                      <p:cBhvr>
                                        <p:cTn id="73" dur="1" fill="hold">
                                          <p:stCondLst>
                                            <p:cond delay="0"/>
                                          </p:stCondLst>
                                        </p:cTn>
                                        <p:tgtEl>
                                          <p:spTgt spid="21"/>
                                        </p:tgtEl>
                                        <p:attrNameLst>
                                          <p:attrName>style.visibility</p:attrName>
                                        </p:attrNameLst>
                                      </p:cBhvr>
                                      <p:to>
                                        <p:strVal val="visible"/>
                                      </p:to>
                                    </p:set>
                                    <p:animEffect transition="in" filter="strips(downLeft)">
                                      <p:cBhvr>
                                        <p:cTn id="74" dur="500"/>
                                        <p:tgtEl>
                                          <p:spTgt spid="21"/>
                                        </p:tgtEl>
                                      </p:cBhvr>
                                    </p:animEffect>
                                  </p:childTnLst>
                                </p:cTn>
                              </p:par>
                              <p:par>
                                <p:cTn id="75" presetID="18" presetClass="entr" presetSubtype="12" fill="hold" grpId="0" nodeType="withEffect">
                                  <p:stCondLst>
                                    <p:cond delay="0"/>
                                  </p:stCondLst>
                                  <p:childTnLst>
                                    <p:set>
                                      <p:cBhvr>
                                        <p:cTn id="76" dur="1" fill="hold">
                                          <p:stCondLst>
                                            <p:cond delay="0"/>
                                          </p:stCondLst>
                                        </p:cTn>
                                        <p:tgtEl>
                                          <p:spTgt spid="23"/>
                                        </p:tgtEl>
                                        <p:attrNameLst>
                                          <p:attrName>style.visibility</p:attrName>
                                        </p:attrNameLst>
                                      </p:cBhvr>
                                      <p:to>
                                        <p:strVal val="visible"/>
                                      </p:to>
                                    </p:set>
                                    <p:animEffect transition="in" filter="strips(downLeft)">
                                      <p:cBhvr>
                                        <p:cTn id="77" dur="500"/>
                                        <p:tgtEl>
                                          <p:spTgt spid="23"/>
                                        </p:tgtEl>
                                      </p:cBhvr>
                                    </p:animEffect>
                                  </p:childTnLst>
                                </p:cTn>
                              </p:par>
                              <p:par>
                                <p:cTn id="78" presetID="18" presetClass="entr" presetSubtype="12" fill="hold" grpId="0" nodeType="withEffect">
                                  <p:stCondLst>
                                    <p:cond delay="0"/>
                                  </p:stCondLst>
                                  <p:childTnLst>
                                    <p:set>
                                      <p:cBhvr>
                                        <p:cTn id="79" dur="1" fill="hold">
                                          <p:stCondLst>
                                            <p:cond delay="0"/>
                                          </p:stCondLst>
                                        </p:cTn>
                                        <p:tgtEl>
                                          <p:spTgt spid="28"/>
                                        </p:tgtEl>
                                        <p:attrNameLst>
                                          <p:attrName>style.visibility</p:attrName>
                                        </p:attrNameLst>
                                      </p:cBhvr>
                                      <p:to>
                                        <p:strVal val="visible"/>
                                      </p:to>
                                    </p:set>
                                    <p:animEffect transition="in" filter="strips(downLeft)">
                                      <p:cBhvr>
                                        <p:cTn id="80" dur="500"/>
                                        <p:tgtEl>
                                          <p:spTgt spid="28"/>
                                        </p:tgtEl>
                                      </p:cBhvr>
                                    </p:animEffec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3">
                                            <p:txEl>
                                              <p:pRg st="6" end="6"/>
                                            </p:txEl>
                                          </p:spTgt>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3">
                                            <p:txEl>
                                              <p:pRg st="9" end="9"/>
                                            </p:txEl>
                                          </p:spTgt>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3">
                                            <p:txEl>
                                              <p:pRg st="10" end="10"/>
                                            </p:txEl>
                                          </p:spTgt>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animBg="1"/>
      <p:bldP spid="10" grpId="0" animBg="1"/>
      <p:bldP spid="11" grpId="0" animBg="1"/>
      <p:bldP spid="12" grpId="0" animBg="1"/>
      <p:bldP spid="13" grpId="0" animBg="1"/>
      <p:bldP spid="14" grpId="0" animBg="1"/>
      <p:bldP spid="15" grpId="0"/>
      <p:bldP spid="17" grpId="0" animBg="1"/>
      <p:bldP spid="18" grpId="0" animBg="1"/>
      <p:bldP spid="19" grpId="0"/>
      <p:bldP spid="21" grpId="0" animBg="1"/>
      <p:bldP spid="22" grpId="0" animBg="1"/>
      <p:bldP spid="23" grpId="0" animBg="1"/>
      <p:bldP spid="24" grpId="0" animBg="1"/>
      <p:bldP spid="27" grpId="0" animBg="1"/>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59A10-9446-294D-A387-3F9BCDFA1BCD}"/>
              </a:ext>
            </a:extLst>
          </p:cNvPr>
          <p:cNvSpPr>
            <a:spLocks noGrp="1"/>
          </p:cNvSpPr>
          <p:nvPr>
            <p:ph type="title"/>
          </p:nvPr>
        </p:nvSpPr>
        <p:spPr/>
        <p:txBody>
          <a:bodyPr/>
          <a:lstStyle/>
          <a:p>
            <a:r>
              <a:rPr lang="en-US" dirty="0"/>
              <a:t>Time and Common Sense</a:t>
            </a:r>
          </a:p>
        </p:txBody>
      </p:sp>
      <p:sp>
        <p:nvSpPr>
          <p:cNvPr id="3" name="Content Placeholder 2">
            <a:extLst>
              <a:ext uri="{FF2B5EF4-FFF2-40B4-BE49-F238E27FC236}">
                <a16:creationId xmlns:a16="http://schemas.microsoft.com/office/drawing/2014/main" id="{C735C524-F5D2-2B49-B04C-5748391C1D67}"/>
              </a:ext>
            </a:extLst>
          </p:cNvPr>
          <p:cNvSpPr>
            <a:spLocks noGrp="1"/>
          </p:cNvSpPr>
          <p:nvPr>
            <p:ph idx="1"/>
          </p:nvPr>
        </p:nvSpPr>
        <p:spPr/>
        <p:txBody>
          <a:bodyPr/>
          <a:lstStyle/>
          <a:p>
            <a:r>
              <a:rPr lang="en-US" dirty="0"/>
              <a:t>Choose from “</a:t>
            </a:r>
            <a:r>
              <a:rPr lang="en-US" i="1" dirty="0"/>
              <a:t>will</a:t>
            </a:r>
            <a:r>
              <a:rPr lang="en-US" dirty="0"/>
              <a:t>” or “</a:t>
            </a:r>
            <a:r>
              <a:rPr lang="en-US" i="1" dirty="0"/>
              <a:t>will not</a:t>
            </a:r>
            <a:r>
              <a:rPr lang="en-US" dirty="0"/>
              <a:t>”</a:t>
            </a:r>
          </a:p>
          <a:p>
            <a:endParaRPr lang="en-US" dirty="0"/>
          </a:p>
        </p:txBody>
      </p:sp>
      <p:sp>
        <p:nvSpPr>
          <p:cNvPr id="4" name="Slide Number Placeholder 3">
            <a:extLst>
              <a:ext uri="{FF2B5EF4-FFF2-40B4-BE49-F238E27FC236}">
                <a16:creationId xmlns:a16="http://schemas.microsoft.com/office/drawing/2014/main" id="{7725D454-74E6-A748-A6E4-594ED3A83128}"/>
              </a:ext>
            </a:extLst>
          </p:cNvPr>
          <p:cNvSpPr>
            <a:spLocks noGrp="1"/>
          </p:cNvSpPr>
          <p:nvPr>
            <p:ph type="sldNum" sz="quarter" idx="11"/>
          </p:nvPr>
        </p:nvSpPr>
        <p:spPr/>
        <p:txBody>
          <a:bodyPr/>
          <a:lstStyle/>
          <a:p>
            <a:fld id="{BDF588C3-71D6-5D45-B118-1C664482E1C2}" type="slidenum">
              <a:rPr lang="en-US" smtClean="0"/>
              <a:t>2</a:t>
            </a:fld>
            <a:endParaRPr lang="en-US" dirty="0"/>
          </a:p>
        </p:txBody>
      </p:sp>
      <p:pic>
        <p:nvPicPr>
          <p:cNvPr id="8" name="Picture 7">
            <a:extLst>
              <a:ext uri="{FF2B5EF4-FFF2-40B4-BE49-F238E27FC236}">
                <a16:creationId xmlns:a16="http://schemas.microsoft.com/office/drawing/2014/main" id="{47FD624B-EF53-DC4B-AC08-49BF7BB37DC5}"/>
              </a:ext>
            </a:extLst>
          </p:cNvPr>
          <p:cNvPicPr>
            <a:picLocks noChangeAspect="1"/>
          </p:cNvPicPr>
          <p:nvPr/>
        </p:nvPicPr>
        <p:blipFill>
          <a:blip r:embed="rId3"/>
          <a:stretch>
            <a:fillRect/>
          </a:stretch>
        </p:blipFill>
        <p:spPr>
          <a:xfrm>
            <a:off x="1648823" y="1803400"/>
            <a:ext cx="3251200" cy="3251200"/>
          </a:xfrm>
          <a:prstGeom prst="rect">
            <a:avLst/>
          </a:prstGeom>
        </p:spPr>
      </p:pic>
      <p:sp>
        <p:nvSpPr>
          <p:cNvPr id="10" name="TextBox 9">
            <a:extLst>
              <a:ext uri="{FF2B5EF4-FFF2-40B4-BE49-F238E27FC236}">
                <a16:creationId xmlns:a16="http://schemas.microsoft.com/office/drawing/2014/main" id="{6D01EBB4-4107-E548-A8F4-2ADACCFDD95C}"/>
              </a:ext>
            </a:extLst>
          </p:cNvPr>
          <p:cNvSpPr txBox="1"/>
          <p:nvPr/>
        </p:nvSpPr>
        <p:spPr>
          <a:xfrm>
            <a:off x="1034143" y="4775147"/>
            <a:ext cx="4480560" cy="830997"/>
          </a:xfrm>
          <a:prstGeom prst="rect">
            <a:avLst/>
          </a:prstGeom>
          <a:noFill/>
        </p:spPr>
        <p:txBody>
          <a:bodyPr wrap="square" rtlCol="0">
            <a:spAutoFit/>
          </a:bodyPr>
          <a:lstStyle/>
          <a:p>
            <a:r>
              <a:rPr lang="en-US" sz="2400" dirty="0"/>
              <a:t>Dr. Porter is </a:t>
            </a:r>
            <a:r>
              <a:rPr lang="en-US" sz="2400" b="1" dirty="0"/>
              <a:t>taking a vacation </a:t>
            </a:r>
            <a:r>
              <a:rPr lang="en-US" sz="2400" dirty="0"/>
              <a:t>and ___ be able to see you soon.</a:t>
            </a:r>
          </a:p>
        </p:txBody>
      </p:sp>
      <p:sp>
        <p:nvSpPr>
          <p:cNvPr id="11" name="TextBox 10">
            <a:extLst>
              <a:ext uri="{FF2B5EF4-FFF2-40B4-BE49-F238E27FC236}">
                <a16:creationId xmlns:a16="http://schemas.microsoft.com/office/drawing/2014/main" id="{89CB94FF-8F18-AA4C-AD2A-1838B105BF44}"/>
              </a:ext>
            </a:extLst>
          </p:cNvPr>
          <p:cNvSpPr txBox="1"/>
          <p:nvPr/>
        </p:nvSpPr>
        <p:spPr>
          <a:xfrm>
            <a:off x="6424749" y="4804686"/>
            <a:ext cx="4480560" cy="830997"/>
          </a:xfrm>
          <a:prstGeom prst="rect">
            <a:avLst/>
          </a:prstGeom>
          <a:noFill/>
        </p:spPr>
        <p:txBody>
          <a:bodyPr wrap="square" rtlCol="0">
            <a:spAutoFit/>
          </a:bodyPr>
          <a:lstStyle/>
          <a:p>
            <a:r>
              <a:rPr lang="en-US" sz="2400" dirty="0"/>
              <a:t>Dr. Porter is </a:t>
            </a:r>
            <a:r>
              <a:rPr lang="en-US" sz="2400" b="1" dirty="0"/>
              <a:t>taking a walk </a:t>
            </a:r>
            <a:r>
              <a:rPr lang="en-US" sz="2400" dirty="0"/>
              <a:t>and     ___ be able to see you soon.</a:t>
            </a:r>
          </a:p>
        </p:txBody>
      </p:sp>
      <p:pic>
        <p:nvPicPr>
          <p:cNvPr id="7" name="Picture 6">
            <a:extLst>
              <a:ext uri="{FF2B5EF4-FFF2-40B4-BE49-F238E27FC236}">
                <a16:creationId xmlns:a16="http://schemas.microsoft.com/office/drawing/2014/main" id="{F934B350-21CD-2D40-8816-C31824AA342D}"/>
              </a:ext>
            </a:extLst>
          </p:cNvPr>
          <p:cNvPicPr>
            <a:picLocks noChangeAspect="1"/>
          </p:cNvPicPr>
          <p:nvPr/>
        </p:nvPicPr>
        <p:blipFill>
          <a:blip r:embed="rId4"/>
          <a:stretch>
            <a:fillRect/>
          </a:stretch>
        </p:blipFill>
        <p:spPr>
          <a:xfrm>
            <a:off x="6526140" y="1821954"/>
            <a:ext cx="3430142" cy="2982732"/>
          </a:xfrm>
          <a:prstGeom prst="rect">
            <a:avLst/>
          </a:prstGeom>
        </p:spPr>
      </p:pic>
    </p:spTree>
    <p:extLst>
      <p:ext uri="{BB962C8B-B14F-4D97-AF65-F5344CB8AC3E}">
        <p14:creationId xmlns:p14="http://schemas.microsoft.com/office/powerpoint/2010/main" val="1346927960"/>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5C4B2-2B88-974E-A243-BB738C2BEC64}"/>
              </a:ext>
            </a:extLst>
          </p:cNvPr>
          <p:cNvSpPr>
            <a:spLocks noGrp="1"/>
          </p:cNvSpPr>
          <p:nvPr>
            <p:ph type="title"/>
          </p:nvPr>
        </p:nvSpPr>
        <p:spPr/>
        <p:txBody>
          <a:bodyPr/>
          <a:lstStyle/>
          <a:p>
            <a:r>
              <a:rPr lang="en-US" dirty="0"/>
              <a:t>Step 2: Language Model Pre-training</a:t>
            </a:r>
          </a:p>
        </p:txBody>
      </p:sp>
      <p:sp>
        <p:nvSpPr>
          <p:cNvPr id="4" name="Slide Number Placeholder 3">
            <a:extLst>
              <a:ext uri="{FF2B5EF4-FFF2-40B4-BE49-F238E27FC236}">
                <a16:creationId xmlns:a16="http://schemas.microsoft.com/office/drawing/2014/main" id="{8B5F10E1-A169-2242-A04B-275CA3D74784}"/>
              </a:ext>
            </a:extLst>
          </p:cNvPr>
          <p:cNvSpPr>
            <a:spLocks noGrp="1"/>
          </p:cNvSpPr>
          <p:nvPr>
            <p:ph type="sldNum" sz="quarter" idx="11"/>
          </p:nvPr>
        </p:nvSpPr>
        <p:spPr/>
        <p:txBody>
          <a:bodyPr/>
          <a:lstStyle/>
          <a:p>
            <a:fld id="{BDF588C3-71D6-5D45-B118-1C664482E1C2}" type="slidenum">
              <a:rPr lang="en-US" smtClean="0"/>
              <a:t>20</a:t>
            </a:fld>
            <a:endParaRPr lang="en-US"/>
          </a:p>
        </p:txBody>
      </p:sp>
      <p:sp>
        <p:nvSpPr>
          <p:cNvPr id="5" name="Rounded Rectangle 4">
            <a:extLst>
              <a:ext uri="{FF2B5EF4-FFF2-40B4-BE49-F238E27FC236}">
                <a16:creationId xmlns:a16="http://schemas.microsoft.com/office/drawing/2014/main" id="{74897773-6B09-AB4F-8BB7-131320D2A039}"/>
              </a:ext>
            </a:extLst>
          </p:cNvPr>
          <p:cNvSpPr/>
          <p:nvPr/>
        </p:nvSpPr>
        <p:spPr>
          <a:xfrm>
            <a:off x="3388077" y="1816301"/>
            <a:ext cx="4007555" cy="60395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bg2">
                    <a:lumMod val="75000"/>
                  </a:schemeClr>
                </a:solidFill>
              </a:rPr>
              <a:t>Step 1: </a:t>
            </a:r>
            <a:r>
              <a:rPr lang="en-US" sz="2400" dirty="0">
                <a:solidFill>
                  <a:schemeClr val="bg2">
                    <a:lumMod val="75000"/>
                  </a:schemeClr>
                </a:solidFill>
              </a:rPr>
              <a:t>Information Extraction</a:t>
            </a:r>
          </a:p>
        </p:txBody>
      </p:sp>
      <p:sp>
        <p:nvSpPr>
          <p:cNvPr id="6" name="Rounded Rectangle 5">
            <a:extLst>
              <a:ext uri="{FF2B5EF4-FFF2-40B4-BE49-F238E27FC236}">
                <a16:creationId xmlns:a16="http://schemas.microsoft.com/office/drawing/2014/main" id="{2DE60137-6ACA-1146-B62C-7AD3F803CA57}"/>
              </a:ext>
            </a:extLst>
          </p:cNvPr>
          <p:cNvSpPr/>
          <p:nvPr/>
        </p:nvSpPr>
        <p:spPr>
          <a:xfrm>
            <a:off x="2647503" y="3305225"/>
            <a:ext cx="5488701" cy="603956"/>
          </a:xfrm>
          <a:prstGeom prst="roundRect">
            <a:avLst/>
          </a:prstGeom>
          <a:solidFill>
            <a:schemeClr val="bg2"/>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Step 2</a:t>
            </a:r>
            <a:r>
              <a:rPr lang="en-US" sz="2400" dirty="0">
                <a:solidFill>
                  <a:schemeClr val="tx1"/>
                </a:solidFill>
              </a:rPr>
              <a:t>: Joint Language Model Pre-training</a:t>
            </a:r>
          </a:p>
        </p:txBody>
      </p:sp>
      <p:sp>
        <p:nvSpPr>
          <p:cNvPr id="7" name="Rounded Rectangle 6">
            <a:extLst>
              <a:ext uri="{FF2B5EF4-FFF2-40B4-BE49-F238E27FC236}">
                <a16:creationId xmlns:a16="http://schemas.microsoft.com/office/drawing/2014/main" id="{8909D851-BE8E-3047-8754-B103EF61637C}"/>
              </a:ext>
            </a:extLst>
          </p:cNvPr>
          <p:cNvSpPr/>
          <p:nvPr/>
        </p:nvSpPr>
        <p:spPr>
          <a:xfrm>
            <a:off x="2535524" y="4794149"/>
            <a:ext cx="5879173" cy="60395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bg2">
                    <a:lumMod val="75000"/>
                  </a:schemeClr>
                </a:solidFill>
              </a:rPr>
              <a:t>Output: </a:t>
            </a:r>
            <a:r>
              <a:rPr lang="en-US" sz="2400" dirty="0" err="1">
                <a:solidFill>
                  <a:schemeClr val="bg2">
                    <a:lumMod val="75000"/>
                  </a:schemeClr>
                </a:solidFill>
              </a:rPr>
              <a:t>TacoLM</a:t>
            </a:r>
            <a:r>
              <a:rPr lang="en-US" sz="2400" dirty="0">
                <a:solidFill>
                  <a:schemeClr val="bg2">
                    <a:lumMod val="75000"/>
                  </a:schemeClr>
                </a:solidFill>
              </a:rPr>
              <a:t>- a time-aware general BERT</a:t>
            </a:r>
          </a:p>
        </p:txBody>
      </p:sp>
      <p:sp>
        <p:nvSpPr>
          <p:cNvPr id="3" name="Down Arrow 2">
            <a:extLst>
              <a:ext uri="{FF2B5EF4-FFF2-40B4-BE49-F238E27FC236}">
                <a16:creationId xmlns:a16="http://schemas.microsoft.com/office/drawing/2014/main" id="{67C80473-F15C-9146-BB1F-1450CFD1B48F}"/>
              </a:ext>
            </a:extLst>
          </p:cNvPr>
          <p:cNvSpPr/>
          <p:nvPr/>
        </p:nvSpPr>
        <p:spPr>
          <a:xfrm>
            <a:off x="5057422" y="2540000"/>
            <a:ext cx="417689" cy="620889"/>
          </a:xfrm>
          <a:prstGeom prst="down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225593579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96F49-355B-5B45-B6E4-EA9BCAE70595}"/>
              </a:ext>
            </a:extLst>
          </p:cNvPr>
          <p:cNvSpPr>
            <a:spLocks noGrp="1"/>
          </p:cNvSpPr>
          <p:nvPr>
            <p:ph type="title"/>
          </p:nvPr>
        </p:nvSpPr>
        <p:spPr/>
        <p:txBody>
          <a:bodyPr/>
          <a:lstStyle/>
          <a:p>
            <a:r>
              <a:rPr lang="en-US" dirty="0"/>
              <a:t>Sequence Classification</a:t>
            </a:r>
          </a:p>
        </p:txBody>
      </p:sp>
      <p:sp>
        <p:nvSpPr>
          <p:cNvPr id="3" name="Content Placeholder 2">
            <a:extLst>
              <a:ext uri="{FF2B5EF4-FFF2-40B4-BE49-F238E27FC236}">
                <a16:creationId xmlns:a16="http://schemas.microsoft.com/office/drawing/2014/main" id="{5E178217-688E-7E4E-A6DC-BCE59969C804}"/>
              </a:ext>
            </a:extLst>
          </p:cNvPr>
          <p:cNvSpPr>
            <a:spLocks noGrp="1"/>
          </p:cNvSpPr>
          <p:nvPr>
            <p:ph idx="1"/>
          </p:nvPr>
        </p:nvSpPr>
        <p:spPr>
          <a:xfrm>
            <a:off x="609600" y="1251856"/>
            <a:ext cx="10972800" cy="5399315"/>
          </a:xfrm>
        </p:spPr>
        <p:txBody>
          <a:bodyPr/>
          <a:lstStyle/>
          <a:p>
            <a:r>
              <a:rPr lang="en-US" dirty="0"/>
              <a:t>Consider [Event] [Dimension] [Value] tuples in each instance</a:t>
            </a:r>
          </a:p>
          <a:p>
            <a:r>
              <a:rPr lang="en-US" dirty="0"/>
              <a:t>[E1, E2, … </a:t>
            </a:r>
            <a:r>
              <a:rPr lang="en-US" dirty="0">
                <a:solidFill>
                  <a:schemeClr val="accent1">
                    <a:lumMod val="75000"/>
                  </a:schemeClr>
                </a:solidFill>
              </a:rPr>
              <a:t>M</a:t>
            </a:r>
            <a:r>
              <a:rPr lang="en-US" dirty="0"/>
              <a:t>, </a:t>
            </a:r>
            <a:r>
              <a:rPr lang="en-US" dirty="0">
                <a:solidFill>
                  <a:srgbClr val="FF0000"/>
                </a:solidFill>
              </a:rPr>
              <a:t>ET</a:t>
            </a:r>
            <a:r>
              <a:rPr lang="en-US" dirty="0"/>
              <a:t> … </a:t>
            </a:r>
            <a:r>
              <a:rPr lang="en-US" dirty="0" err="1"/>
              <a:t>En</a:t>
            </a:r>
            <a:r>
              <a:rPr lang="en-US" dirty="0"/>
              <a:t>, </a:t>
            </a:r>
            <a:r>
              <a:rPr lang="en-US" dirty="0">
                <a:solidFill>
                  <a:schemeClr val="accent1">
                    <a:lumMod val="75000"/>
                  </a:schemeClr>
                </a:solidFill>
              </a:rPr>
              <a:t>SEP</a:t>
            </a:r>
            <a:r>
              <a:rPr lang="en-US" dirty="0"/>
              <a:t>, </a:t>
            </a:r>
            <a:r>
              <a:rPr lang="en-US" dirty="0">
                <a:solidFill>
                  <a:schemeClr val="accent1">
                    <a:lumMod val="75000"/>
                  </a:schemeClr>
                </a:solidFill>
              </a:rPr>
              <a:t>M</a:t>
            </a:r>
            <a:r>
              <a:rPr lang="en-US" dirty="0"/>
              <a:t>, </a:t>
            </a:r>
            <a:r>
              <a:rPr lang="en-US" dirty="0">
                <a:solidFill>
                  <a:srgbClr val="00B050"/>
                </a:solidFill>
              </a:rPr>
              <a:t>Dim</a:t>
            </a:r>
            <a:r>
              <a:rPr lang="en-US" dirty="0"/>
              <a:t>, </a:t>
            </a:r>
            <a:r>
              <a:rPr lang="en-US" dirty="0">
                <a:solidFill>
                  <a:srgbClr val="7030A0"/>
                </a:solidFill>
              </a:rPr>
              <a:t>Val</a:t>
            </a:r>
            <a:r>
              <a:rPr lang="en-US" dirty="0"/>
              <a:t>]</a:t>
            </a:r>
          </a:p>
          <a:p>
            <a:pPr lvl="1"/>
            <a:r>
              <a:rPr lang="en-US" dirty="0">
                <a:solidFill>
                  <a:schemeClr val="accent1">
                    <a:lumMod val="75000"/>
                  </a:schemeClr>
                </a:solidFill>
              </a:rPr>
              <a:t>M</a:t>
            </a:r>
            <a:r>
              <a:rPr lang="en-US" dirty="0"/>
              <a:t> is a special marker, same across all dimension/value</a:t>
            </a:r>
          </a:p>
          <a:p>
            <a:pPr lvl="1"/>
            <a:r>
              <a:rPr lang="en-US" dirty="0">
                <a:solidFill>
                  <a:srgbClr val="00B050"/>
                </a:solidFill>
              </a:rPr>
              <a:t>Dim</a:t>
            </a:r>
            <a:r>
              <a:rPr lang="en-US" dirty="0"/>
              <a:t> is a marker for each dimension, </a:t>
            </a:r>
            <a:r>
              <a:rPr lang="en-US" dirty="0">
                <a:solidFill>
                  <a:srgbClr val="7030A0"/>
                </a:solidFill>
              </a:rPr>
              <a:t>Val</a:t>
            </a:r>
            <a:r>
              <a:rPr lang="en-US" dirty="0"/>
              <a:t> is a marker for the value of the dimension</a:t>
            </a:r>
          </a:p>
          <a:p>
            <a:r>
              <a:rPr lang="en-US" dirty="0"/>
              <a:t>With an example:</a:t>
            </a:r>
          </a:p>
        </p:txBody>
      </p:sp>
      <p:sp>
        <p:nvSpPr>
          <p:cNvPr id="4" name="Slide Number Placeholder 3">
            <a:extLst>
              <a:ext uri="{FF2B5EF4-FFF2-40B4-BE49-F238E27FC236}">
                <a16:creationId xmlns:a16="http://schemas.microsoft.com/office/drawing/2014/main" id="{92B702DE-5F1B-7A4E-A9AE-6BC6719F033E}"/>
              </a:ext>
            </a:extLst>
          </p:cNvPr>
          <p:cNvSpPr>
            <a:spLocks noGrp="1"/>
          </p:cNvSpPr>
          <p:nvPr>
            <p:ph type="sldNum" sz="quarter" idx="11"/>
          </p:nvPr>
        </p:nvSpPr>
        <p:spPr/>
        <p:txBody>
          <a:bodyPr/>
          <a:lstStyle/>
          <a:p>
            <a:fld id="{BDF588C3-71D6-5D45-B118-1C664482E1C2}" type="slidenum">
              <a:rPr lang="en-US" smtClean="0"/>
              <a:t>21</a:t>
            </a:fld>
            <a:endParaRPr lang="en-US"/>
          </a:p>
        </p:txBody>
      </p:sp>
      <p:sp>
        <p:nvSpPr>
          <p:cNvPr id="5" name="Rounded Rectangle 4">
            <a:extLst>
              <a:ext uri="{FF2B5EF4-FFF2-40B4-BE49-F238E27FC236}">
                <a16:creationId xmlns:a16="http://schemas.microsoft.com/office/drawing/2014/main" id="{0FF039DC-0F9F-D141-9FA8-098AFB404F88}"/>
              </a:ext>
            </a:extLst>
          </p:cNvPr>
          <p:cNvSpPr/>
          <p:nvPr/>
        </p:nvSpPr>
        <p:spPr>
          <a:xfrm>
            <a:off x="2945423" y="3372478"/>
            <a:ext cx="4757235" cy="597312"/>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75000"/>
                    <a:lumOff val="25000"/>
                  </a:schemeClr>
                </a:solidFill>
                <a:latin typeface="Helvetica Neue" charset="0"/>
                <a:ea typeface="Helvetica Neue" charset="0"/>
                <a:cs typeface="Helvetica Neue" charset="0"/>
              </a:rPr>
              <a:t>I played basketball for 2 hours.</a:t>
            </a:r>
          </a:p>
        </p:txBody>
      </p:sp>
      <p:sp>
        <p:nvSpPr>
          <p:cNvPr id="6" name="Rounded Rectangle 5">
            <a:extLst>
              <a:ext uri="{FF2B5EF4-FFF2-40B4-BE49-F238E27FC236}">
                <a16:creationId xmlns:a16="http://schemas.microsoft.com/office/drawing/2014/main" id="{EB78897B-9274-CC42-B95D-87DD68B7F3C5}"/>
              </a:ext>
            </a:extLst>
          </p:cNvPr>
          <p:cNvSpPr/>
          <p:nvPr/>
        </p:nvSpPr>
        <p:spPr>
          <a:xfrm>
            <a:off x="2945423" y="4462279"/>
            <a:ext cx="5578645" cy="597312"/>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75000"/>
                    <a:lumOff val="25000"/>
                  </a:schemeClr>
                </a:solidFill>
                <a:latin typeface="Helvetica Neue" charset="0"/>
                <a:ea typeface="Helvetica Neue" charset="0"/>
                <a:cs typeface="Helvetica Neue" charset="0"/>
              </a:rPr>
              <a:t>I </a:t>
            </a:r>
            <a:r>
              <a:rPr lang="en-US" sz="2000" b="1" u="sng" dirty="0">
                <a:solidFill>
                  <a:schemeClr val="tx1">
                    <a:lumMod val="75000"/>
                    <a:lumOff val="25000"/>
                  </a:schemeClr>
                </a:solidFill>
                <a:latin typeface="Helvetica Neue" charset="0"/>
                <a:ea typeface="Helvetica Neue" charset="0"/>
                <a:cs typeface="Helvetica Neue" charset="0"/>
              </a:rPr>
              <a:t>played</a:t>
            </a:r>
            <a:r>
              <a:rPr lang="en-US" sz="2000" dirty="0">
                <a:solidFill>
                  <a:schemeClr val="tx1">
                    <a:lumMod val="75000"/>
                    <a:lumOff val="25000"/>
                  </a:schemeClr>
                </a:solidFill>
                <a:latin typeface="Helvetica Neue" charset="0"/>
                <a:ea typeface="Helvetica Neue" charset="0"/>
                <a:cs typeface="Helvetica Neue" charset="0"/>
              </a:rPr>
              <a:t> basketball, Duration, Hours</a:t>
            </a:r>
          </a:p>
        </p:txBody>
      </p:sp>
      <p:sp>
        <p:nvSpPr>
          <p:cNvPr id="7" name="Rounded Rectangle 6">
            <a:extLst>
              <a:ext uri="{FF2B5EF4-FFF2-40B4-BE49-F238E27FC236}">
                <a16:creationId xmlns:a16="http://schemas.microsoft.com/office/drawing/2014/main" id="{208376AB-3E41-ED41-B876-067A8F407FF1}"/>
              </a:ext>
            </a:extLst>
          </p:cNvPr>
          <p:cNvSpPr/>
          <p:nvPr/>
        </p:nvSpPr>
        <p:spPr>
          <a:xfrm>
            <a:off x="2945424" y="5552080"/>
            <a:ext cx="6450368" cy="597312"/>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75000"/>
                    <a:lumOff val="25000"/>
                  </a:schemeClr>
                </a:solidFill>
                <a:latin typeface="Helvetica Neue" charset="0"/>
                <a:ea typeface="Helvetica Neue" charset="0"/>
                <a:cs typeface="Helvetica Neue" charset="0"/>
              </a:rPr>
              <a:t>I </a:t>
            </a:r>
            <a:r>
              <a:rPr lang="en-US" sz="2000" dirty="0">
                <a:solidFill>
                  <a:schemeClr val="accent1">
                    <a:lumMod val="75000"/>
                  </a:schemeClr>
                </a:solidFill>
                <a:latin typeface="Helvetica Neue" charset="0"/>
                <a:ea typeface="Helvetica Neue" charset="0"/>
                <a:cs typeface="Helvetica Neue" charset="0"/>
              </a:rPr>
              <a:t>[M] </a:t>
            </a:r>
            <a:r>
              <a:rPr lang="en-US" sz="2000" dirty="0">
                <a:solidFill>
                  <a:srgbClr val="FF0000"/>
                </a:solidFill>
                <a:latin typeface="Helvetica Neue" charset="0"/>
                <a:ea typeface="Helvetica Neue" charset="0"/>
                <a:cs typeface="Helvetica Neue" charset="0"/>
              </a:rPr>
              <a:t>played</a:t>
            </a:r>
            <a:r>
              <a:rPr lang="en-US" sz="2000" dirty="0">
                <a:solidFill>
                  <a:schemeClr val="tx1">
                    <a:lumMod val="75000"/>
                    <a:lumOff val="25000"/>
                  </a:schemeClr>
                </a:solidFill>
                <a:latin typeface="Helvetica Neue" charset="0"/>
                <a:ea typeface="Helvetica Neue" charset="0"/>
                <a:cs typeface="Helvetica Neue" charset="0"/>
              </a:rPr>
              <a:t> basketball </a:t>
            </a:r>
            <a:r>
              <a:rPr lang="en-US" sz="2000" dirty="0">
                <a:solidFill>
                  <a:schemeClr val="accent1">
                    <a:lumMod val="75000"/>
                  </a:schemeClr>
                </a:solidFill>
                <a:latin typeface="Helvetica Neue" charset="0"/>
                <a:ea typeface="Helvetica Neue" charset="0"/>
                <a:cs typeface="Helvetica Neue" charset="0"/>
              </a:rPr>
              <a:t>[SEP] [M]</a:t>
            </a:r>
            <a:r>
              <a:rPr lang="en-US" sz="2000" dirty="0">
                <a:solidFill>
                  <a:schemeClr val="tx1">
                    <a:lumMod val="75000"/>
                    <a:lumOff val="25000"/>
                  </a:schemeClr>
                </a:solidFill>
                <a:latin typeface="Helvetica Neue" charset="0"/>
                <a:ea typeface="Helvetica Neue" charset="0"/>
                <a:cs typeface="Helvetica Neue" charset="0"/>
              </a:rPr>
              <a:t> </a:t>
            </a:r>
            <a:r>
              <a:rPr lang="en-US" sz="2000" dirty="0">
                <a:solidFill>
                  <a:srgbClr val="00B050"/>
                </a:solidFill>
                <a:latin typeface="Helvetica Neue" charset="0"/>
                <a:ea typeface="Helvetica Neue" charset="0"/>
                <a:cs typeface="Helvetica Neue" charset="0"/>
              </a:rPr>
              <a:t>[DUR] </a:t>
            </a:r>
            <a:r>
              <a:rPr lang="en-US" sz="2000" dirty="0">
                <a:solidFill>
                  <a:srgbClr val="7030A0"/>
                </a:solidFill>
                <a:latin typeface="Helvetica Neue" charset="0"/>
                <a:ea typeface="Helvetica Neue" charset="0"/>
                <a:cs typeface="Helvetica Neue" charset="0"/>
              </a:rPr>
              <a:t>[HRS]</a:t>
            </a:r>
          </a:p>
        </p:txBody>
      </p:sp>
      <p:sp>
        <p:nvSpPr>
          <p:cNvPr id="8" name="Right Arrow Callout 7">
            <a:extLst>
              <a:ext uri="{FF2B5EF4-FFF2-40B4-BE49-F238E27FC236}">
                <a16:creationId xmlns:a16="http://schemas.microsoft.com/office/drawing/2014/main" id="{4ECC6A70-6F06-C44A-A469-EA140F8F0E5F}"/>
              </a:ext>
            </a:extLst>
          </p:cNvPr>
          <p:cNvSpPr/>
          <p:nvPr/>
        </p:nvSpPr>
        <p:spPr>
          <a:xfrm>
            <a:off x="1097449" y="3863023"/>
            <a:ext cx="1850404" cy="706023"/>
          </a:xfrm>
          <a:prstGeom prst="rightArrowCallou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Information Extraction</a:t>
            </a:r>
          </a:p>
        </p:txBody>
      </p:sp>
      <p:sp>
        <p:nvSpPr>
          <p:cNvPr id="9" name="Right Arrow Callout 8">
            <a:extLst>
              <a:ext uri="{FF2B5EF4-FFF2-40B4-BE49-F238E27FC236}">
                <a16:creationId xmlns:a16="http://schemas.microsoft.com/office/drawing/2014/main" id="{D8B52D47-F883-3647-B9BD-DAF5D72758C9}"/>
              </a:ext>
            </a:extLst>
          </p:cNvPr>
          <p:cNvSpPr/>
          <p:nvPr/>
        </p:nvSpPr>
        <p:spPr>
          <a:xfrm>
            <a:off x="1065707" y="4900122"/>
            <a:ext cx="1850404" cy="706022"/>
          </a:xfrm>
          <a:prstGeom prst="rightArrowCallou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75000"/>
                    <a:lumOff val="25000"/>
                  </a:schemeClr>
                </a:solidFill>
                <a:latin typeface="Helvetica Neue" charset="0"/>
                <a:ea typeface="Helvetica Neue" charset="0"/>
                <a:cs typeface="Helvetica Neue" charset="0"/>
              </a:rPr>
              <a:t>Sequence Formatting</a:t>
            </a:r>
          </a:p>
        </p:txBody>
      </p:sp>
    </p:spTree>
    <p:extLst>
      <p:ext uri="{BB962C8B-B14F-4D97-AF65-F5344CB8AC3E}">
        <p14:creationId xmlns:p14="http://schemas.microsoft.com/office/powerpoint/2010/main" val="61183547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96F49-355B-5B45-B6E4-EA9BCAE70595}"/>
              </a:ext>
            </a:extLst>
          </p:cNvPr>
          <p:cNvSpPr>
            <a:spLocks noGrp="1"/>
          </p:cNvSpPr>
          <p:nvPr>
            <p:ph type="title"/>
          </p:nvPr>
        </p:nvSpPr>
        <p:spPr/>
        <p:txBody>
          <a:bodyPr/>
          <a:lstStyle/>
          <a:p>
            <a:r>
              <a:rPr lang="en-US" dirty="0"/>
              <a:t>Joint Model with Masked LM</a:t>
            </a:r>
          </a:p>
        </p:txBody>
      </p:sp>
      <p:sp>
        <p:nvSpPr>
          <p:cNvPr id="3" name="Content Placeholder 2">
            <a:extLst>
              <a:ext uri="{FF2B5EF4-FFF2-40B4-BE49-F238E27FC236}">
                <a16:creationId xmlns:a16="http://schemas.microsoft.com/office/drawing/2014/main" id="{5E178217-688E-7E4E-A6DC-BCE59969C804}"/>
              </a:ext>
            </a:extLst>
          </p:cNvPr>
          <p:cNvSpPr>
            <a:spLocks noGrp="1"/>
          </p:cNvSpPr>
          <p:nvPr>
            <p:ph idx="1"/>
          </p:nvPr>
        </p:nvSpPr>
        <p:spPr>
          <a:xfrm>
            <a:off x="609600" y="1251856"/>
            <a:ext cx="10972800" cy="5399315"/>
          </a:xfrm>
        </p:spPr>
        <p:txBody>
          <a:bodyPr/>
          <a:lstStyle/>
          <a:p>
            <a:endParaRPr lang="en-US" dirty="0"/>
          </a:p>
          <a:p>
            <a:r>
              <a:rPr lang="en-US" dirty="0"/>
              <a:t>Baseline Model: Pre-trained BERT-base</a:t>
            </a:r>
          </a:p>
          <a:p>
            <a:r>
              <a:rPr lang="en-US" dirty="0"/>
              <a:t>Main objective: mask some tokens and recover them</a:t>
            </a:r>
          </a:p>
          <a:p>
            <a:r>
              <a:rPr lang="en-US" dirty="0"/>
              <a:t>How we mask: </a:t>
            </a:r>
          </a:p>
          <a:p>
            <a:pPr lvl="1"/>
            <a:r>
              <a:rPr lang="en-US" dirty="0"/>
              <a:t>With some probability, mask </a:t>
            </a:r>
            <a:r>
              <a:rPr lang="en-US" dirty="0">
                <a:solidFill>
                  <a:srgbClr val="7030A0"/>
                </a:solidFill>
              </a:rPr>
              <a:t>temporal value</a:t>
            </a:r>
            <a:r>
              <a:rPr lang="en-US" dirty="0"/>
              <a:t> while keeping others </a:t>
            </a:r>
          </a:p>
          <a:p>
            <a:pPr lvl="1"/>
            <a:endParaRPr lang="en-US" dirty="0"/>
          </a:p>
          <a:p>
            <a:pPr lvl="1"/>
            <a:r>
              <a:rPr lang="en-US" dirty="0"/>
              <a:t>Otherwise, mask a certain portion of E1...</a:t>
            </a:r>
            <a:r>
              <a:rPr lang="en-US" dirty="0" err="1"/>
              <a:t>En</a:t>
            </a:r>
            <a:r>
              <a:rPr lang="en-US" dirty="0"/>
              <a:t> while keeping </a:t>
            </a:r>
            <a:r>
              <a:rPr lang="en-US" dirty="0">
                <a:solidFill>
                  <a:srgbClr val="7030A0"/>
                </a:solidFill>
              </a:rPr>
              <a:t>temporal value </a:t>
            </a:r>
            <a:r>
              <a:rPr lang="en-US" dirty="0"/>
              <a:t>unchanged</a:t>
            </a:r>
          </a:p>
          <a:p>
            <a:pPr lvl="1"/>
            <a:endParaRPr lang="en-US" dirty="0"/>
          </a:p>
          <a:p>
            <a:pPr lvl="1"/>
            <a:r>
              <a:rPr lang="en-US" dirty="0"/>
              <a:t>Max (P(</a:t>
            </a:r>
            <a:r>
              <a:rPr lang="en-US" dirty="0" err="1"/>
              <a:t>Event|Dim,Val</a:t>
            </a:r>
            <a:r>
              <a:rPr lang="en-US" dirty="0"/>
              <a:t>) + P(</a:t>
            </a:r>
            <a:r>
              <a:rPr lang="en-US" dirty="0" err="1"/>
              <a:t>Val|Event,Dim</a:t>
            </a:r>
            <a:r>
              <a:rPr lang="en-US" dirty="0"/>
              <a:t>)); Preserving original LM capability</a:t>
            </a:r>
          </a:p>
          <a:p>
            <a:r>
              <a:rPr lang="en-US" dirty="0"/>
              <a:t>Benefits: </a:t>
            </a:r>
          </a:p>
          <a:p>
            <a:pPr lvl="1"/>
            <a:r>
              <a:rPr lang="en-US" dirty="0"/>
              <a:t>Jointly learn </a:t>
            </a:r>
            <a:r>
              <a:rPr lang="en-US" b="1" dirty="0"/>
              <a:t>one</a:t>
            </a:r>
            <a:r>
              <a:rPr lang="en-US" dirty="0"/>
              <a:t> transformer towards </a:t>
            </a:r>
            <a:r>
              <a:rPr lang="en-US" b="1" dirty="0"/>
              <a:t>all</a:t>
            </a:r>
            <a:r>
              <a:rPr lang="en-US" dirty="0"/>
              <a:t> dimensions</a:t>
            </a:r>
          </a:p>
          <a:p>
            <a:pPr lvl="1"/>
            <a:r>
              <a:rPr lang="en-US" dirty="0"/>
              <a:t>Labels play a role in the transformer</a:t>
            </a:r>
          </a:p>
          <a:p>
            <a:pPr lvl="1"/>
            <a:r>
              <a:rPr lang="en-US" dirty="0"/>
              <a:t>One event may contain more than one (Dim + Val), so the model learns dimension relationships</a:t>
            </a:r>
          </a:p>
        </p:txBody>
      </p:sp>
      <p:sp>
        <p:nvSpPr>
          <p:cNvPr id="4" name="Slide Number Placeholder 3">
            <a:extLst>
              <a:ext uri="{FF2B5EF4-FFF2-40B4-BE49-F238E27FC236}">
                <a16:creationId xmlns:a16="http://schemas.microsoft.com/office/drawing/2014/main" id="{92B702DE-5F1B-7A4E-A9AE-6BC6719F033E}"/>
              </a:ext>
            </a:extLst>
          </p:cNvPr>
          <p:cNvSpPr>
            <a:spLocks noGrp="1"/>
          </p:cNvSpPr>
          <p:nvPr>
            <p:ph type="sldNum" sz="quarter" idx="11"/>
          </p:nvPr>
        </p:nvSpPr>
        <p:spPr/>
        <p:txBody>
          <a:bodyPr/>
          <a:lstStyle/>
          <a:p>
            <a:fld id="{BDF588C3-71D6-5D45-B118-1C664482E1C2}" type="slidenum">
              <a:rPr lang="en-US" smtClean="0"/>
              <a:t>22</a:t>
            </a:fld>
            <a:endParaRPr lang="en-US"/>
          </a:p>
        </p:txBody>
      </p:sp>
      <p:sp>
        <p:nvSpPr>
          <p:cNvPr id="10" name="Rounded Rectangle 9">
            <a:extLst>
              <a:ext uri="{FF2B5EF4-FFF2-40B4-BE49-F238E27FC236}">
                <a16:creationId xmlns:a16="http://schemas.microsoft.com/office/drawing/2014/main" id="{EBD47F4C-43E2-F240-9003-A009AF346F05}"/>
              </a:ext>
            </a:extLst>
          </p:cNvPr>
          <p:cNvSpPr/>
          <p:nvPr/>
        </p:nvSpPr>
        <p:spPr>
          <a:xfrm>
            <a:off x="609600" y="1150506"/>
            <a:ext cx="5972739" cy="413660"/>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75000"/>
                    <a:lumOff val="25000"/>
                  </a:schemeClr>
                </a:solidFill>
                <a:latin typeface="Helvetica Neue" charset="0"/>
                <a:ea typeface="Helvetica Neue" charset="0"/>
                <a:cs typeface="Helvetica Neue" charset="0"/>
              </a:rPr>
              <a:t>I </a:t>
            </a:r>
            <a:r>
              <a:rPr lang="en-US" sz="2000" dirty="0">
                <a:solidFill>
                  <a:schemeClr val="accent1">
                    <a:lumMod val="75000"/>
                  </a:schemeClr>
                </a:solidFill>
                <a:latin typeface="Helvetica Neue" charset="0"/>
                <a:ea typeface="Helvetica Neue" charset="0"/>
                <a:cs typeface="Helvetica Neue" charset="0"/>
              </a:rPr>
              <a:t>[M] </a:t>
            </a:r>
            <a:r>
              <a:rPr lang="en-US" sz="2000" dirty="0">
                <a:solidFill>
                  <a:srgbClr val="FF0000"/>
                </a:solidFill>
                <a:latin typeface="Helvetica Neue" charset="0"/>
                <a:ea typeface="Helvetica Neue" charset="0"/>
                <a:cs typeface="Helvetica Neue" charset="0"/>
              </a:rPr>
              <a:t>played</a:t>
            </a:r>
            <a:r>
              <a:rPr lang="en-US" sz="2000" dirty="0">
                <a:solidFill>
                  <a:schemeClr val="tx1">
                    <a:lumMod val="75000"/>
                    <a:lumOff val="25000"/>
                  </a:schemeClr>
                </a:solidFill>
                <a:latin typeface="Helvetica Neue" charset="0"/>
                <a:ea typeface="Helvetica Neue" charset="0"/>
                <a:cs typeface="Helvetica Neue" charset="0"/>
              </a:rPr>
              <a:t> basketball </a:t>
            </a:r>
            <a:r>
              <a:rPr lang="en-US" sz="2000" dirty="0">
                <a:solidFill>
                  <a:schemeClr val="accent1">
                    <a:lumMod val="75000"/>
                  </a:schemeClr>
                </a:solidFill>
                <a:latin typeface="Helvetica Neue" charset="0"/>
                <a:ea typeface="Helvetica Neue" charset="0"/>
                <a:cs typeface="Helvetica Neue" charset="0"/>
              </a:rPr>
              <a:t>[SEP] [M]</a:t>
            </a:r>
            <a:r>
              <a:rPr lang="en-US" sz="2000" dirty="0">
                <a:solidFill>
                  <a:srgbClr val="00B050"/>
                </a:solidFill>
                <a:latin typeface="Helvetica Neue" charset="0"/>
                <a:ea typeface="Helvetica Neue" charset="0"/>
                <a:cs typeface="Helvetica Neue" charset="0"/>
              </a:rPr>
              <a:t> [DUR] </a:t>
            </a:r>
            <a:r>
              <a:rPr lang="en-US" sz="2000" dirty="0">
                <a:solidFill>
                  <a:srgbClr val="7030A0"/>
                </a:solidFill>
                <a:latin typeface="Helvetica Neue" charset="0"/>
                <a:ea typeface="Helvetica Neue" charset="0"/>
                <a:cs typeface="Helvetica Neue" charset="0"/>
              </a:rPr>
              <a:t>[HRS]</a:t>
            </a:r>
          </a:p>
        </p:txBody>
      </p:sp>
      <p:sp>
        <p:nvSpPr>
          <p:cNvPr id="11" name="Rounded Rectangle 10">
            <a:extLst>
              <a:ext uri="{FF2B5EF4-FFF2-40B4-BE49-F238E27FC236}">
                <a16:creationId xmlns:a16="http://schemas.microsoft.com/office/drawing/2014/main" id="{AEFCE296-7F38-7548-A405-5BF9DE003097}"/>
              </a:ext>
            </a:extLst>
          </p:cNvPr>
          <p:cNvSpPr/>
          <p:nvPr/>
        </p:nvSpPr>
        <p:spPr>
          <a:xfrm>
            <a:off x="1428363" y="3365119"/>
            <a:ext cx="5045629" cy="359261"/>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50000"/>
                    <a:lumOff val="50000"/>
                  </a:schemeClr>
                </a:solidFill>
                <a:latin typeface="Helvetica Neue" charset="0"/>
                <a:ea typeface="Helvetica Neue" charset="0"/>
                <a:cs typeface="Helvetica Neue" charset="0"/>
              </a:rPr>
              <a:t>I [M] played basketball [SEP] [M] [DUR] </a:t>
            </a:r>
            <a:r>
              <a:rPr lang="en-US" sz="1600" b="1" dirty="0">
                <a:solidFill>
                  <a:srgbClr val="7030A0"/>
                </a:solidFill>
                <a:latin typeface="Helvetica Neue" charset="0"/>
                <a:ea typeface="Helvetica Neue" charset="0"/>
                <a:cs typeface="Helvetica Neue" charset="0"/>
              </a:rPr>
              <a:t>[MASK]</a:t>
            </a:r>
          </a:p>
        </p:txBody>
      </p:sp>
      <p:sp>
        <p:nvSpPr>
          <p:cNvPr id="12" name="Rounded Rectangle 11">
            <a:extLst>
              <a:ext uri="{FF2B5EF4-FFF2-40B4-BE49-F238E27FC236}">
                <a16:creationId xmlns:a16="http://schemas.microsoft.com/office/drawing/2014/main" id="{B0FA8DD5-0270-344D-B628-6CDCC6039205}"/>
              </a:ext>
            </a:extLst>
          </p:cNvPr>
          <p:cNvSpPr/>
          <p:nvPr/>
        </p:nvSpPr>
        <p:spPr>
          <a:xfrm>
            <a:off x="1439938" y="4102676"/>
            <a:ext cx="4846457" cy="359261"/>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Helvetica Neue" charset="0"/>
                <a:ea typeface="Helvetica Neue" charset="0"/>
                <a:cs typeface="Helvetica Neue" charset="0"/>
              </a:rPr>
              <a:t>I</a:t>
            </a:r>
            <a:r>
              <a:rPr lang="en-US" sz="1600" b="1" dirty="0">
                <a:solidFill>
                  <a:schemeClr val="tx1"/>
                </a:solidFill>
                <a:latin typeface="Helvetica Neue" charset="0"/>
                <a:ea typeface="Helvetica Neue" charset="0"/>
                <a:cs typeface="Helvetica Neue" charset="0"/>
              </a:rPr>
              <a:t> </a:t>
            </a:r>
            <a:r>
              <a:rPr lang="en-US" sz="1600" dirty="0">
                <a:solidFill>
                  <a:schemeClr val="tx1">
                    <a:lumMod val="75000"/>
                    <a:lumOff val="25000"/>
                  </a:schemeClr>
                </a:solidFill>
                <a:latin typeface="Helvetica Neue" charset="0"/>
                <a:ea typeface="Helvetica Neue" charset="0"/>
                <a:cs typeface="Helvetica Neue" charset="0"/>
              </a:rPr>
              <a:t>[M] </a:t>
            </a:r>
            <a:r>
              <a:rPr lang="en-US" sz="1600" b="1" dirty="0">
                <a:solidFill>
                  <a:schemeClr val="tx1"/>
                </a:solidFill>
                <a:latin typeface="Helvetica Neue" charset="0"/>
                <a:ea typeface="Helvetica Neue" charset="0"/>
                <a:cs typeface="Helvetica Neue" charset="0"/>
              </a:rPr>
              <a:t>[MASK] [MASK] </a:t>
            </a:r>
            <a:r>
              <a:rPr lang="en-US" sz="1600" dirty="0">
                <a:solidFill>
                  <a:schemeClr val="tx1">
                    <a:lumMod val="50000"/>
                    <a:lumOff val="50000"/>
                  </a:schemeClr>
                </a:solidFill>
                <a:latin typeface="Helvetica Neue" charset="0"/>
                <a:ea typeface="Helvetica Neue" charset="0"/>
                <a:cs typeface="Helvetica Neue" charset="0"/>
              </a:rPr>
              <a:t>[SEP] [M] [DUR]</a:t>
            </a:r>
            <a:r>
              <a:rPr lang="en-US" sz="1600" b="1" dirty="0">
                <a:solidFill>
                  <a:schemeClr val="tx1">
                    <a:lumMod val="50000"/>
                    <a:lumOff val="50000"/>
                  </a:schemeClr>
                </a:solidFill>
                <a:latin typeface="Helvetica Neue" charset="0"/>
                <a:ea typeface="Helvetica Neue" charset="0"/>
                <a:cs typeface="Helvetica Neue" charset="0"/>
              </a:rPr>
              <a:t> </a:t>
            </a:r>
            <a:r>
              <a:rPr lang="en-US" sz="1600" b="1" dirty="0">
                <a:solidFill>
                  <a:srgbClr val="7030A0"/>
                </a:solidFill>
                <a:latin typeface="Helvetica Neue" charset="0"/>
                <a:ea typeface="Helvetica Neue" charset="0"/>
                <a:cs typeface="Helvetica Neue" charset="0"/>
              </a:rPr>
              <a:t>[HRS]</a:t>
            </a:r>
          </a:p>
        </p:txBody>
      </p:sp>
    </p:spTree>
    <p:extLst>
      <p:ext uri="{BB962C8B-B14F-4D97-AF65-F5344CB8AC3E}">
        <p14:creationId xmlns:p14="http://schemas.microsoft.com/office/powerpoint/2010/main" val="337741988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96F49-355B-5B45-B6E4-EA9BCAE70595}"/>
              </a:ext>
            </a:extLst>
          </p:cNvPr>
          <p:cNvSpPr>
            <a:spLocks noGrp="1"/>
          </p:cNvSpPr>
          <p:nvPr>
            <p:ph type="title"/>
          </p:nvPr>
        </p:nvSpPr>
        <p:spPr/>
        <p:txBody>
          <a:bodyPr/>
          <a:lstStyle/>
          <a:p>
            <a:r>
              <a:rPr lang="en-US" dirty="0"/>
              <a:t>Joint Model with Masked LM</a:t>
            </a:r>
          </a:p>
        </p:txBody>
      </p:sp>
      <p:sp>
        <p:nvSpPr>
          <p:cNvPr id="3" name="Content Placeholder 2">
            <a:extLst>
              <a:ext uri="{FF2B5EF4-FFF2-40B4-BE49-F238E27FC236}">
                <a16:creationId xmlns:a16="http://schemas.microsoft.com/office/drawing/2014/main" id="{5E178217-688E-7E4E-A6DC-BCE59969C804}"/>
              </a:ext>
            </a:extLst>
          </p:cNvPr>
          <p:cNvSpPr>
            <a:spLocks noGrp="1"/>
          </p:cNvSpPr>
          <p:nvPr>
            <p:ph idx="1"/>
          </p:nvPr>
        </p:nvSpPr>
        <p:spPr>
          <a:xfrm>
            <a:off x="609600" y="1251856"/>
            <a:ext cx="10972800" cy="5399315"/>
          </a:xfrm>
        </p:spPr>
        <p:txBody>
          <a:bodyPr/>
          <a:lstStyle/>
          <a:p>
            <a:endParaRPr lang="en-US" dirty="0"/>
          </a:p>
          <a:p>
            <a:r>
              <a:rPr lang="en-US" dirty="0"/>
              <a:t>1: Soft cross entropy for recovering </a:t>
            </a:r>
            <a:r>
              <a:rPr lang="en-US" dirty="0">
                <a:solidFill>
                  <a:srgbClr val="7030A0"/>
                </a:solidFill>
              </a:rPr>
              <a:t>Val</a:t>
            </a:r>
            <a:endParaRPr lang="en-US" dirty="0"/>
          </a:p>
          <a:p>
            <a:pPr lvl="1"/>
            <a:r>
              <a:rPr lang="en-US" dirty="0"/>
              <a:t>If gold label is “hours”, the label vector </a:t>
            </a:r>
            <a:r>
              <a:rPr lang="en-US" b="1" dirty="0"/>
              <a:t>y</a:t>
            </a:r>
            <a:r>
              <a:rPr lang="en-US" dirty="0"/>
              <a:t> for “minutes, hours, days” will be [0.16, 0.47, 0.25</a:t>
            </a:r>
            <a:r>
              <a:rPr lang="en-US" u="sng" dirty="0"/>
              <a:t>]</a:t>
            </a:r>
            <a:endParaRPr lang="en-US" dirty="0"/>
          </a:p>
          <a:p>
            <a:endParaRPr lang="en-US" dirty="0"/>
          </a:p>
          <a:p>
            <a:endParaRPr lang="en-US" dirty="0"/>
          </a:p>
          <a:p>
            <a:endParaRPr lang="en-US" dirty="0"/>
          </a:p>
          <a:p>
            <a:r>
              <a:rPr lang="en-US" dirty="0"/>
              <a:t>2: Label weight adjustment </a:t>
            </a:r>
          </a:p>
          <a:p>
            <a:pPr lvl="1"/>
            <a:r>
              <a:rPr lang="en-US" dirty="0"/>
              <a:t>Instances with “seconds” have higher loss than those with “years”</a:t>
            </a:r>
          </a:p>
          <a:p>
            <a:r>
              <a:rPr lang="en-US" dirty="0"/>
              <a:t>3: Full event masking</a:t>
            </a:r>
          </a:p>
          <a:p>
            <a:pPr lvl="1"/>
            <a:r>
              <a:rPr lang="en-US" dirty="0"/>
              <a:t>Instead of 15% used by BERT, we use 60% when masking E1, … </a:t>
            </a:r>
            <a:r>
              <a:rPr lang="en-US" dirty="0" err="1"/>
              <a:t>En</a:t>
            </a:r>
            <a:r>
              <a:rPr lang="en-US" dirty="0"/>
              <a:t> to reduce biases</a:t>
            </a:r>
          </a:p>
        </p:txBody>
      </p:sp>
      <p:sp>
        <p:nvSpPr>
          <p:cNvPr id="4" name="Slide Number Placeholder 3">
            <a:extLst>
              <a:ext uri="{FF2B5EF4-FFF2-40B4-BE49-F238E27FC236}">
                <a16:creationId xmlns:a16="http://schemas.microsoft.com/office/drawing/2014/main" id="{92B702DE-5F1B-7A4E-A9AE-6BC6719F033E}"/>
              </a:ext>
            </a:extLst>
          </p:cNvPr>
          <p:cNvSpPr>
            <a:spLocks noGrp="1"/>
          </p:cNvSpPr>
          <p:nvPr>
            <p:ph type="sldNum" sz="quarter" idx="11"/>
          </p:nvPr>
        </p:nvSpPr>
        <p:spPr/>
        <p:txBody>
          <a:bodyPr/>
          <a:lstStyle/>
          <a:p>
            <a:fld id="{BDF588C3-71D6-5D45-B118-1C664482E1C2}" type="slidenum">
              <a:rPr lang="en-US" smtClean="0"/>
              <a:t>23</a:t>
            </a:fld>
            <a:endParaRPr lang="en-US"/>
          </a:p>
        </p:txBody>
      </p:sp>
      <p:sp>
        <p:nvSpPr>
          <p:cNvPr id="10" name="Rounded Rectangle 9">
            <a:extLst>
              <a:ext uri="{FF2B5EF4-FFF2-40B4-BE49-F238E27FC236}">
                <a16:creationId xmlns:a16="http://schemas.microsoft.com/office/drawing/2014/main" id="{EBD47F4C-43E2-F240-9003-A009AF346F05}"/>
              </a:ext>
            </a:extLst>
          </p:cNvPr>
          <p:cNvSpPr/>
          <p:nvPr/>
        </p:nvSpPr>
        <p:spPr>
          <a:xfrm>
            <a:off x="609601" y="1150506"/>
            <a:ext cx="6082747" cy="413660"/>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75000"/>
                    <a:lumOff val="25000"/>
                  </a:schemeClr>
                </a:solidFill>
                <a:latin typeface="Helvetica Neue" charset="0"/>
                <a:ea typeface="Helvetica Neue" charset="0"/>
                <a:cs typeface="Helvetica Neue" charset="0"/>
              </a:rPr>
              <a:t>I </a:t>
            </a:r>
            <a:r>
              <a:rPr lang="en-US" sz="2000" dirty="0">
                <a:solidFill>
                  <a:schemeClr val="accent1">
                    <a:lumMod val="75000"/>
                  </a:schemeClr>
                </a:solidFill>
                <a:latin typeface="Helvetica Neue" charset="0"/>
                <a:ea typeface="Helvetica Neue" charset="0"/>
                <a:cs typeface="Helvetica Neue" charset="0"/>
              </a:rPr>
              <a:t>[M] </a:t>
            </a:r>
            <a:r>
              <a:rPr lang="en-US" sz="2000" dirty="0">
                <a:solidFill>
                  <a:srgbClr val="FF0000"/>
                </a:solidFill>
                <a:latin typeface="Helvetica Neue" charset="0"/>
                <a:ea typeface="Helvetica Neue" charset="0"/>
                <a:cs typeface="Helvetica Neue" charset="0"/>
              </a:rPr>
              <a:t>played</a:t>
            </a:r>
            <a:r>
              <a:rPr lang="en-US" sz="2000" dirty="0">
                <a:solidFill>
                  <a:schemeClr val="tx1">
                    <a:lumMod val="75000"/>
                    <a:lumOff val="25000"/>
                  </a:schemeClr>
                </a:solidFill>
                <a:latin typeface="Helvetica Neue" charset="0"/>
                <a:ea typeface="Helvetica Neue" charset="0"/>
                <a:cs typeface="Helvetica Neue" charset="0"/>
              </a:rPr>
              <a:t> basketball </a:t>
            </a:r>
            <a:r>
              <a:rPr lang="en-US" sz="2000" dirty="0">
                <a:solidFill>
                  <a:schemeClr val="accent1">
                    <a:lumMod val="75000"/>
                  </a:schemeClr>
                </a:solidFill>
                <a:latin typeface="Helvetica Neue" charset="0"/>
                <a:ea typeface="Helvetica Neue" charset="0"/>
                <a:cs typeface="Helvetica Neue" charset="0"/>
              </a:rPr>
              <a:t>[SEP] [M]</a:t>
            </a:r>
            <a:r>
              <a:rPr lang="en-US" sz="2000" dirty="0">
                <a:solidFill>
                  <a:srgbClr val="00B050"/>
                </a:solidFill>
                <a:latin typeface="Helvetica Neue" charset="0"/>
                <a:ea typeface="Helvetica Neue" charset="0"/>
                <a:cs typeface="Helvetica Neue" charset="0"/>
              </a:rPr>
              <a:t> [DUR] </a:t>
            </a:r>
            <a:r>
              <a:rPr lang="en-US" sz="2000" dirty="0">
                <a:solidFill>
                  <a:srgbClr val="7030A0"/>
                </a:solidFill>
                <a:latin typeface="Helvetica Neue" charset="0"/>
                <a:ea typeface="Helvetica Neue" charset="0"/>
                <a:cs typeface="Helvetica Neue" charset="0"/>
              </a:rPr>
              <a:t>[HRS]</a:t>
            </a:r>
          </a:p>
        </p:txBody>
      </p:sp>
      <p:pic>
        <p:nvPicPr>
          <p:cNvPr id="8" name="Picture 7" descr="A close up of a logo&#10;&#10;Description automatically generated">
            <a:extLst>
              <a:ext uri="{FF2B5EF4-FFF2-40B4-BE49-F238E27FC236}">
                <a16:creationId xmlns:a16="http://schemas.microsoft.com/office/drawing/2014/main" id="{EDCFE304-3B78-294B-A45C-8C8045C1D508}"/>
              </a:ext>
            </a:extLst>
          </p:cNvPr>
          <p:cNvPicPr>
            <a:picLocks noChangeAspect="1"/>
          </p:cNvPicPr>
          <p:nvPr/>
        </p:nvPicPr>
        <p:blipFill>
          <a:blip r:embed="rId3"/>
          <a:stretch>
            <a:fillRect/>
          </a:stretch>
        </p:blipFill>
        <p:spPr>
          <a:xfrm>
            <a:off x="1164007" y="2575617"/>
            <a:ext cx="2486968" cy="1065843"/>
          </a:xfrm>
          <a:prstGeom prst="rect">
            <a:avLst/>
          </a:prstGeom>
        </p:spPr>
      </p:pic>
      <p:sp>
        <p:nvSpPr>
          <p:cNvPr id="9" name="Rounded Rectangle 8">
            <a:extLst>
              <a:ext uri="{FF2B5EF4-FFF2-40B4-BE49-F238E27FC236}">
                <a16:creationId xmlns:a16="http://schemas.microsoft.com/office/drawing/2014/main" id="{60B9C87C-2161-3B45-A450-6B8F1D661964}"/>
              </a:ext>
            </a:extLst>
          </p:cNvPr>
          <p:cNvSpPr/>
          <p:nvPr/>
        </p:nvSpPr>
        <p:spPr>
          <a:xfrm>
            <a:off x="1164007" y="5544485"/>
            <a:ext cx="5301508" cy="348540"/>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75000"/>
                    <a:lumOff val="25000"/>
                  </a:schemeClr>
                </a:solidFill>
                <a:latin typeface="Helvetica Neue" charset="0"/>
                <a:ea typeface="Helvetica Neue" charset="0"/>
                <a:cs typeface="Helvetica Neue" charset="0"/>
              </a:rPr>
              <a:t>I [M] had </a:t>
            </a:r>
            <a:r>
              <a:rPr lang="en-US" sz="1600" b="1" dirty="0">
                <a:solidFill>
                  <a:srgbClr val="F88379"/>
                </a:solidFill>
                <a:latin typeface="Helvetica Neue" charset="0"/>
                <a:ea typeface="Helvetica Neue" charset="0"/>
                <a:cs typeface="Helvetica Neue" charset="0"/>
              </a:rPr>
              <a:t>a cup of </a:t>
            </a:r>
            <a:r>
              <a:rPr lang="en-US" sz="1600" b="1" dirty="0">
                <a:solidFill>
                  <a:schemeClr val="tx1"/>
                </a:solidFill>
                <a:latin typeface="Helvetica Neue" charset="0"/>
                <a:ea typeface="Helvetica Neue" charset="0"/>
                <a:cs typeface="Helvetica Neue" charset="0"/>
              </a:rPr>
              <a:t>[MASK] </a:t>
            </a:r>
            <a:r>
              <a:rPr lang="en-US" sz="1600" dirty="0">
                <a:solidFill>
                  <a:schemeClr val="tx1">
                    <a:lumMod val="75000"/>
                    <a:lumOff val="25000"/>
                  </a:schemeClr>
                </a:solidFill>
                <a:latin typeface="Helvetica Neue" charset="0"/>
                <a:ea typeface="Helvetica Neue" charset="0"/>
                <a:cs typeface="Helvetica Neue" charset="0"/>
              </a:rPr>
              <a:t>[SEP] [M] [TYP] [Evening]</a:t>
            </a:r>
          </a:p>
        </p:txBody>
      </p:sp>
      <p:sp>
        <p:nvSpPr>
          <p:cNvPr id="13" name="Rounded Rectangle 12">
            <a:extLst>
              <a:ext uri="{FF2B5EF4-FFF2-40B4-BE49-F238E27FC236}">
                <a16:creationId xmlns:a16="http://schemas.microsoft.com/office/drawing/2014/main" id="{DB1ABA22-D4C1-2846-BBD1-D0389299413C}"/>
              </a:ext>
            </a:extLst>
          </p:cNvPr>
          <p:cNvSpPr/>
          <p:nvPr/>
        </p:nvSpPr>
        <p:spPr>
          <a:xfrm>
            <a:off x="1164007" y="6130471"/>
            <a:ext cx="6296967" cy="348540"/>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75000"/>
                    <a:lumOff val="25000"/>
                  </a:schemeClr>
                </a:solidFill>
                <a:latin typeface="Helvetica Neue" charset="0"/>
                <a:ea typeface="Helvetica Neue" charset="0"/>
                <a:cs typeface="Helvetica Neue" charset="0"/>
              </a:rPr>
              <a:t>I [M] had </a:t>
            </a:r>
            <a:r>
              <a:rPr lang="en-US" sz="1600" b="1" dirty="0">
                <a:solidFill>
                  <a:schemeClr val="tx1"/>
                </a:solidFill>
                <a:latin typeface="Helvetica Neue" charset="0"/>
                <a:ea typeface="Helvetica Neue" charset="0"/>
                <a:cs typeface="Helvetica Neue" charset="0"/>
              </a:rPr>
              <a:t>[MASK] [MASK] </a:t>
            </a:r>
            <a:r>
              <a:rPr lang="en-US" sz="1600" dirty="0">
                <a:solidFill>
                  <a:schemeClr val="tx1">
                    <a:lumMod val="75000"/>
                    <a:lumOff val="25000"/>
                  </a:schemeClr>
                </a:solidFill>
                <a:latin typeface="Helvetica Neue" charset="0"/>
                <a:ea typeface="Helvetica Neue" charset="0"/>
                <a:cs typeface="Helvetica Neue" charset="0"/>
              </a:rPr>
              <a:t>of </a:t>
            </a:r>
            <a:r>
              <a:rPr lang="en-US" sz="1600" b="1" dirty="0">
                <a:solidFill>
                  <a:schemeClr val="tx1"/>
                </a:solidFill>
                <a:latin typeface="Helvetica Neue" charset="0"/>
                <a:ea typeface="Helvetica Neue" charset="0"/>
                <a:cs typeface="Helvetica Neue" charset="0"/>
              </a:rPr>
              <a:t>[MASK] </a:t>
            </a:r>
            <a:r>
              <a:rPr lang="en-US" sz="1600" dirty="0">
                <a:solidFill>
                  <a:schemeClr val="tx1">
                    <a:lumMod val="75000"/>
                    <a:lumOff val="25000"/>
                  </a:schemeClr>
                </a:solidFill>
                <a:latin typeface="Helvetica Neue" charset="0"/>
                <a:ea typeface="Helvetica Neue" charset="0"/>
                <a:cs typeface="Helvetica Neue" charset="0"/>
              </a:rPr>
              <a:t>[SEP] [M] [TYP] [Evening]</a:t>
            </a:r>
          </a:p>
        </p:txBody>
      </p:sp>
      <p:sp>
        <p:nvSpPr>
          <p:cNvPr id="14" name="TextBox 13">
            <a:extLst>
              <a:ext uri="{FF2B5EF4-FFF2-40B4-BE49-F238E27FC236}">
                <a16:creationId xmlns:a16="http://schemas.microsoft.com/office/drawing/2014/main" id="{43BB0B48-1DFD-A448-91E1-CF164AF4BE77}"/>
              </a:ext>
            </a:extLst>
          </p:cNvPr>
          <p:cNvSpPr txBox="1"/>
          <p:nvPr/>
        </p:nvSpPr>
        <p:spPr>
          <a:xfrm>
            <a:off x="6465515" y="5531163"/>
            <a:ext cx="3148149" cy="338554"/>
          </a:xfrm>
          <a:prstGeom prst="rect">
            <a:avLst/>
          </a:prstGeom>
          <a:noFill/>
        </p:spPr>
        <p:txBody>
          <a:bodyPr wrap="square" rtlCol="0">
            <a:spAutoFit/>
          </a:bodyPr>
          <a:lstStyle/>
          <a:p>
            <a:r>
              <a:rPr lang="en-US" sz="1600" dirty="0"/>
              <a:t>-&gt; MASK = coffee, because “cup of” </a:t>
            </a:r>
          </a:p>
        </p:txBody>
      </p:sp>
    </p:spTree>
    <p:extLst>
      <p:ext uri="{BB962C8B-B14F-4D97-AF65-F5344CB8AC3E}">
        <p14:creationId xmlns:p14="http://schemas.microsoft.com/office/powerpoint/2010/main" val="68713390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5C4B2-2B88-974E-A243-BB738C2BEC64}"/>
              </a:ext>
            </a:extLst>
          </p:cNvPr>
          <p:cNvSpPr>
            <a:spLocks noGrp="1"/>
          </p:cNvSpPr>
          <p:nvPr>
            <p:ph type="title"/>
          </p:nvPr>
        </p:nvSpPr>
        <p:spPr/>
        <p:txBody>
          <a:bodyPr/>
          <a:lstStyle/>
          <a:p>
            <a:r>
              <a:rPr lang="en-US" dirty="0"/>
              <a:t>Evaluation</a:t>
            </a:r>
          </a:p>
        </p:txBody>
      </p:sp>
      <p:sp>
        <p:nvSpPr>
          <p:cNvPr id="4" name="Slide Number Placeholder 3">
            <a:extLst>
              <a:ext uri="{FF2B5EF4-FFF2-40B4-BE49-F238E27FC236}">
                <a16:creationId xmlns:a16="http://schemas.microsoft.com/office/drawing/2014/main" id="{8B5F10E1-A169-2242-A04B-275CA3D74784}"/>
              </a:ext>
            </a:extLst>
          </p:cNvPr>
          <p:cNvSpPr>
            <a:spLocks noGrp="1"/>
          </p:cNvSpPr>
          <p:nvPr>
            <p:ph type="sldNum" sz="quarter" idx="11"/>
          </p:nvPr>
        </p:nvSpPr>
        <p:spPr/>
        <p:txBody>
          <a:bodyPr/>
          <a:lstStyle/>
          <a:p>
            <a:fld id="{BDF588C3-71D6-5D45-B118-1C664482E1C2}" type="slidenum">
              <a:rPr lang="en-US" smtClean="0"/>
              <a:t>24</a:t>
            </a:fld>
            <a:endParaRPr lang="en-US"/>
          </a:p>
        </p:txBody>
      </p:sp>
      <p:sp>
        <p:nvSpPr>
          <p:cNvPr id="5" name="Rounded Rectangle 4">
            <a:extLst>
              <a:ext uri="{FF2B5EF4-FFF2-40B4-BE49-F238E27FC236}">
                <a16:creationId xmlns:a16="http://schemas.microsoft.com/office/drawing/2014/main" id="{74897773-6B09-AB4F-8BB7-131320D2A039}"/>
              </a:ext>
            </a:extLst>
          </p:cNvPr>
          <p:cNvSpPr/>
          <p:nvPr/>
        </p:nvSpPr>
        <p:spPr>
          <a:xfrm>
            <a:off x="3388077" y="1816301"/>
            <a:ext cx="4007555" cy="60395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bg2">
                    <a:lumMod val="75000"/>
                  </a:schemeClr>
                </a:solidFill>
              </a:rPr>
              <a:t>Step 1: </a:t>
            </a:r>
            <a:r>
              <a:rPr lang="en-US" sz="2400" dirty="0">
                <a:solidFill>
                  <a:schemeClr val="bg2">
                    <a:lumMod val="75000"/>
                  </a:schemeClr>
                </a:solidFill>
              </a:rPr>
              <a:t>Information Extraction</a:t>
            </a:r>
          </a:p>
        </p:txBody>
      </p:sp>
      <p:sp>
        <p:nvSpPr>
          <p:cNvPr id="6" name="Rounded Rectangle 5">
            <a:extLst>
              <a:ext uri="{FF2B5EF4-FFF2-40B4-BE49-F238E27FC236}">
                <a16:creationId xmlns:a16="http://schemas.microsoft.com/office/drawing/2014/main" id="{2DE60137-6ACA-1146-B62C-7AD3F803CA57}"/>
              </a:ext>
            </a:extLst>
          </p:cNvPr>
          <p:cNvSpPr/>
          <p:nvPr/>
        </p:nvSpPr>
        <p:spPr>
          <a:xfrm>
            <a:off x="2531747" y="3298770"/>
            <a:ext cx="5469038" cy="603956"/>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bg2">
                    <a:lumMod val="75000"/>
                  </a:schemeClr>
                </a:solidFill>
              </a:rPr>
              <a:t>Step 2: </a:t>
            </a:r>
            <a:r>
              <a:rPr lang="en-US" sz="2400" dirty="0">
                <a:solidFill>
                  <a:schemeClr val="bg2">
                    <a:lumMod val="75000"/>
                  </a:schemeClr>
                </a:solidFill>
              </a:rPr>
              <a:t>Joint Language Model Pre-training</a:t>
            </a:r>
          </a:p>
        </p:txBody>
      </p:sp>
      <p:sp>
        <p:nvSpPr>
          <p:cNvPr id="7" name="Rounded Rectangle 6">
            <a:extLst>
              <a:ext uri="{FF2B5EF4-FFF2-40B4-BE49-F238E27FC236}">
                <a16:creationId xmlns:a16="http://schemas.microsoft.com/office/drawing/2014/main" id="{8909D851-BE8E-3047-8754-B103EF61637C}"/>
              </a:ext>
            </a:extLst>
          </p:cNvPr>
          <p:cNvSpPr/>
          <p:nvPr/>
        </p:nvSpPr>
        <p:spPr>
          <a:xfrm>
            <a:off x="2361403" y="4808691"/>
            <a:ext cx="5809725" cy="603956"/>
          </a:xfrm>
          <a:prstGeom prst="roundRect">
            <a:avLst/>
          </a:prstGeom>
          <a:solidFill>
            <a:schemeClr val="bg2"/>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rPr>
              <a:t>Output: </a:t>
            </a:r>
            <a:r>
              <a:rPr lang="en-US" sz="2400" dirty="0" err="1">
                <a:solidFill>
                  <a:schemeClr val="tx1"/>
                </a:solidFill>
              </a:rPr>
              <a:t>TacoLM</a:t>
            </a:r>
            <a:r>
              <a:rPr lang="en-US" sz="2400" dirty="0">
                <a:solidFill>
                  <a:schemeClr val="tx1"/>
                </a:solidFill>
              </a:rPr>
              <a:t>- a time-aware general BERT</a:t>
            </a:r>
          </a:p>
        </p:txBody>
      </p:sp>
      <p:sp>
        <p:nvSpPr>
          <p:cNvPr id="8" name="Down Arrow 7">
            <a:extLst>
              <a:ext uri="{FF2B5EF4-FFF2-40B4-BE49-F238E27FC236}">
                <a16:creationId xmlns:a16="http://schemas.microsoft.com/office/drawing/2014/main" id="{6BBBB256-3159-9C49-BBE1-0951673163FF}"/>
              </a:ext>
            </a:extLst>
          </p:cNvPr>
          <p:cNvSpPr/>
          <p:nvPr/>
        </p:nvSpPr>
        <p:spPr>
          <a:xfrm>
            <a:off x="5057422" y="2540000"/>
            <a:ext cx="417689" cy="620889"/>
          </a:xfrm>
          <a:prstGeom prst="down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
        <p:nvSpPr>
          <p:cNvPr id="9" name="Down Arrow 8">
            <a:extLst>
              <a:ext uri="{FF2B5EF4-FFF2-40B4-BE49-F238E27FC236}">
                <a16:creationId xmlns:a16="http://schemas.microsoft.com/office/drawing/2014/main" id="{2EC1D22E-D6E1-CF4E-84E6-37148B382052}"/>
              </a:ext>
            </a:extLst>
          </p:cNvPr>
          <p:cNvSpPr/>
          <p:nvPr/>
        </p:nvSpPr>
        <p:spPr>
          <a:xfrm>
            <a:off x="5057422" y="4095245"/>
            <a:ext cx="417689" cy="620889"/>
          </a:xfrm>
          <a:prstGeom prst="downArrow">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380602495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5D667A99-4552-384B-B904-25208181CF52}"/>
              </a:ext>
            </a:extLst>
          </p:cNvPr>
          <p:cNvSpPr txBox="1">
            <a:spLocks/>
          </p:cNvSpPr>
          <p:nvPr/>
        </p:nvSpPr>
        <p:spPr bwMode="auto">
          <a:xfrm>
            <a:off x="609600" y="1251856"/>
            <a:ext cx="10972800" cy="5399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lumMod val="25000"/>
                </a:schemeClr>
              </a:buClr>
              <a:buSzPct val="75000"/>
              <a:buFont typeface="Wingdings" charset="2"/>
              <a:buChar char="n"/>
              <a:defRPr sz="2400" b="0" i="0">
                <a:solidFill>
                  <a:schemeClr val="tx1"/>
                </a:solidFill>
                <a:latin typeface="+mn-lt"/>
                <a:ea typeface="Helvetica Light" charset="0"/>
                <a:cs typeface="Helvetica Light" charset="0"/>
              </a:defRPr>
            </a:lvl1pPr>
            <a:lvl2pPr marL="742950" indent="-285750" algn="l" rtl="0" eaLnBrk="1" fontAlgn="base" hangingPunct="1">
              <a:spcBef>
                <a:spcPct val="20000"/>
              </a:spcBef>
              <a:spcAft>
                <a:spcPct val="0"/>
              </a:spcAft>
              <a:buClr>
                <a:schemeClr val="bg2">
                  <a:lumMod val="25000"/>
                </a:schemeClr>
              </a:buClr>
              <a:buSzPct val="80000"/>
              <a:buFont typeface="Wingdings" charset="2"/>
              <a:buChar char="¨"/>
              <a:defRPr sz="2000" b="0" i="0">
                <a:solidFill>
                  <a:schemeClr val="tx1"/>
                </a:solidFill>
                <a:latin typeface="+mn-lt"/>
                <a:ea typeface="Helvetica Light" charset="0"/>
                <a:cs typeface="Helvetica Light" charset="0"/>
              </a:defRPr>
            </a:lvl2pPr>
            <a:lvl3pPr marL="1143000" indent="-228600" algn="l" rtl="0" eaLnBrk="1" fontAlgn="base" hangingPunct="1">
              <a:spcBef>
                <a:spcPct val="20000"/>
              </a:spcBef>
              <a:spcAft>
                <a:spcPct val="0"/>
              </a:spcAft>
              <a:buClr>
                <a:schemeClr val="bg2">
                  <a:lumMod val="25000"/>
                </a:schemeClr>
              </a:buClr>
              <a:buSzPct val="65000"/>
              <a:buFont typeface="Wingdings" charset="2"/>
              <a:buChar char="n"/>
              <a:defRPr b="0" i="0">
                <a:solidFill>
                  <a:schemeClr val="tx1"/>
                </a:solidFill>
                <a:latin typeface="+mn-lt"/>
                <a:ea typeface="Helvetica Light" charset="0"/>
                <a:cs typeface="Helvetica Light" charset="0"/>
              </a:defRPr>
            </a:lvl3pPr>
            <a:lvl4pPr marL="1600200" indent="-228600" algn="l" rtl="0" eaLnBrk="1" fontAlgn="base" hangingPunct="1">
              <a:spcBef>
                <a:spcPct val="20000"/>
              </a:spcBef>
              <a:spcAft>
                <a:spcPct val="0"/>
              </a:spcAft>
              <a:buClr>
                <a:schemeClr val="bg2">
                  <a:lumMod val="25000"/>
                </a:schemeClr>
              </a:buClr>
              <a:buSzPct val="70000"/>
              <a:buFont typeface="Wingdings" charset="2"/>
              <a:buChar char="¨"/>
              <a:defRPr sz="1600" b="0" i="0">
                <a:solidFill>
                  <a:schemeClr val="tx1"/>
                </a:solidFill>
                <a:latin typeface="+mn-lt"/>
                <a:ea typeface="Helvetica Light" charset="0"/>
                <a:cs typeface="Helvetica Light" charset="0"/>
              </a:defRPr>
            </a:lvl4pPr>
            <a:lvl5pPr marL="2057400" indent="-228600" algn="l" rtl="0" eaLnBrk="1" fontAlgn="base" hangingPunct="1">
              <a:spcBef>
                <a:spcPct val="20000"/>
              </a:spcBef>
              <a:spcAft>
                <a:spcPct val="0"/>
              </a:spcAft>
              <a:buClr>
                <a:schemeClr val="bg2">
                  <a:lumMod val="25000"/>
                </a:schemeClr>
              </a:buClr>
              <a:buFont typeface="Wingdings" charset="2"/>
              <a:buChar char="§"/>
              <a:defRPr sz="1600" b="0" i="0">
                <a:solidFill>
                  <a:schemeClr val="tx1"/>
                </a:solidFill>
                <a:latin typeface="+mn-lt"/>
                <a:ea typeface="Helvetica Light" charset="0"/>
                <a:cs typeface="Helvetica Light" charset="0"/>
              </a:defRPr>
            </a:lvl5pPr>
            <a:lvl6pPr marL="25146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6pPr>
            <a:lvl7pPr marL="29718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7pPr>
            <a:lvl8pPr marL="34290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8pPr>
            <a:lvl9pPr marL="38862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9pPr>
          </a:lstStyle>
          <a:p>
            <a:r>
              <a:rPr lang="en-US" sz="2000" dirty="0"/>
              <a:t>A collection of events with duration of “seconds,” “weeks” or “centuries” (three extremes)</a:t>
            </a:r>
          </a:p>
          <a:p>
            <a:r>
              <a:rPr lang="en-US" sz="2000" dirty="0"/>
              <a:t>BERT (left), Ours (right) representation on the event’s trigger</a:t>
            </a:r>
          </a:p>
          <a:p>
            <a:pPr lvl="1"/>
            <a:r>
              <a:rPr lang="en-US" sz="1800" dirty="0"/>
              <a:t>PCA + t-SNE to 2D visualization</a:t>
            </a:r>
          </a:p>
          <a:p>
            <a:r>
              <a:rPr lang="en-US" sz="2000" dirty="0"/>
              <a:t>Our model separates the events much better (</a:t>
            </a:r>
            <a:r>
              <a:rPr lang="en-US" sz="2000" dirty="0">
                <a:sym typeface="Wingdings" panose="05000000000000000000" pitchFamily="2" charset="2"/>
              </a:rPr>
              <a:t> our model is </a:t>
            </a:r>
            <a:r>
              <a:rPr lang="en-US" sz="2000" dirty="0"/>
              <a:t>aware of time)</a:t>
            </a:r>
          </a:p>
          <a:p>
            <a:pPr lvl="1"/>
            <a:endParaRPr lang="en-US" dirty="0"/>
          </a:p>
        </p:txBody>
      </p:sp>
      <p:sp>
        <p:nvSpPr>
          <p:cNvPr id="2" name="Title 1">
            <a:extLst>
              <a:ext uri="{FF2B5EF4-FFF2-40B4-BE49-F238E27FC236}">
                <a16:creationId xmlns:a16="http://schemas.microsoft.com/office/drawing/2014/main" id="{A1BDD7AB-80E8-364F-911E-CDACC2C43A7C}"/>
              </a:ext>
            </a:extLst>
          </p:cNvPr>
          <p:cNvSpPr>
            <a:spLocks noGrp="1"/>
          </p:cNvSpPr>
          <p:nvPr>
            <p:ph type="title"/>
          </p:nvPr>
        </p:nvSpPr>
        <p:spPr/>
        <p:txBody>
          <a:bodyPr/>
          <a:lstStyle/>
          <a:p>
            <a:r>
              <a:rPr lang="en-US" dirty="0"/>
              <a:t>Evaluation: Intrinsic (Embedding space)</a:t>
            </a:r>
          </a:p>
        </p:txBody>
      </p:sp>
      <p:sp>
        <p:nvSpPr>
          <p:cNvPr id="4" name="Slide Number Placeholder 3">
            <a:extLst>
              <a:ext uri="{FF2B5EF4-FFF2-40B4-BE49-F238E27FC236}">
                <a16:creationId xmlns:a16="http://schemas.microsoft.com/office/drawing/2014/main" id="{27BE79DB-DA54-8549-A524-3231CA792966}"/>
              </a:ext>
            </a:extLst>
          </p:cNvPr>
          <p:cNvSpPr>
            <a:spLocks noGrp="1"/>
          </p:cNvSpPr>
          <p:nvPr>
            <p:ph type="sldNum" sz="quarter" idx="11"/>
          </p:nvPr>
        </p:nvSpPr>
        <p:spPr/>
        <p:txBody>
          <a:bodyPr/>
          <a:lstStyle/>
          <a:p>
            <a:fld id="{BDF588C3-71D6-5D45-B118-1C664482E1C2}" type="slidenum">
              <a:rPr lang="en-US" smtClean="0"/>
              <a:t>25</a:t>
            </a:fld>
            <a:endParaRPr lang="en-US"/>
          </a:p>
        </p:txBody>
      </p:sp>
      <p:pic>
        <p:nvPicPr>
          <p:cNvPr id="11" name="Content Placeholder 10">
            <a:extLst>
              <a:ext uri="{FF2B5EF4-FFF2-40B4-BE49-F238E27FC236}">
                <a16:creationId xmlns:a16="http://schemas.microsoft.com/office/drawing/2014/main" id="{81A4BADA-BF82-1B41-BBAE-9B75A057CF6A}"/>
              </a:ext>
            </a:extLst>
          </p:cNvPr>
          <p:cNvPicPr>
            <a:picLocks noGrp="1" noChangeAspect="1"/>
          </p:cNvPicPr>
          <p:nvPr>
            <p:ph idx="1"/>
          </p:nvPr>
        </p:nvPicPr>
        <p:blipFill>
          <a:blip r:embed="rId3"/>
          <a:stretch>
            <a:fillRect/>
          </a:stretch>
        </p:blipFill>
        <p:spPr>
          <a:xfrm>
            <a:off x="5613730" y="2873829"/>
            <a:ext cx="4362655" cy="3069771"/>
          </a:xfrm>
        </p:spPr>
      </p:pic>
      <p:pic>
        <p:nvPicPr>
          <p:cNvPr id="13" name="Picture 12">
            <a:extLst>
              <a:ext uri="{FF2B5EF4-FFF2-40B4-BE49-F238E27FC236}">
                <a16:creationId xmlns:a16="http://schemas.microsoft.com/office/drawing/2014/main" id="{2FE32382-BDC4-734E-A47A-C26B06991BB8}"/>
              </a:ext>
            </a:extLst>
          </p:cNvPr>
          <p:cNvPicPr>
            <a:picLocks noChangeAspect="1"/>
          </p:cNvPicPr>
          <p:nvPr/>
        </p:nvPicPr>
        <p:blipFill>
          <a:blip r:embed="rId4"/>
          <a:stretch>
            <a:fillRect/>
          </a:stretch>
        </p:blipFill>
        <p:spPr>
          <a:xfrm>
            <a:off x="928938" y="2873829"/>
            <a:ext cx="4365454" cy="3069771"/>
          </a:xfrm>
          <a:prstGeom prst="rect">
            <a:avLst/>
          </a:prstGeom>
        </p:spPr>
      </p:pic>
      <p:sp>
        <p:nvSpPr>
          <p:cNvPr id="3" name="TextBox 2">
            <a:extLst>
              <a:ext uri="{FF2B5EF4-FFF2-40B4-BE49-F238E27FC236}">
                <a16:creationId xmlns:a16="http://schemas.microsoft.com/office/drawing/2014/main" id="{9D17DD56-AA92-9040-A4A3-8461A2D42E24}"/>
              </a:ext>
            </a:extLst>
          </p:cNvPr>
          <p:cNvSpPr txBox="1"/>
          <p:nvPr/>
        </p:nvSpPr>
        <p:spPr>
          <a:xfrm>
            <a:off x="2748410" y="6055117"/>
            <a:ext cx="726509" cy="400110"/>
          </a:xfrm>
          <a:prstGeom prst="rect">
            <a:avLst/>
          </a:prstGeom>
          <a:noFill/>
        </p:spPr>
        <p:txBody>
          <a:bodyPr wrap="square" rtlCol="0">
            <a:spAutoFit/>
          </a:bodyPr>
          <a:lstStyle/>
          <a:p>
            <a:r>
              <a:rPr lang="en-US" sz="2000" dirty="0"/>
              <a:t>BERT</a:t>
            </a:r>
          </a:p>
        </p:txBody>
      </p:sp>
      <p:sp>
        <p:nvSpPr>
          <p:cNvPr id="8" name="TextBox 7">
            <a:extLst>
              <a:ext uri="{FF2B5EF4-FFF2-40B4-BE49-F238E27FC236}">
                <a16:creationId xmlns:a16="http://schemas.microsoft.com/office/drawing/2014/main" id="{5BF13096-C693-0045-85DB-BD0916210CF2}"/>
              </a:ext>
            </a:extLst>
          </p:cNvPr>
          <p:cNvSpPr txBox="1"/>
          <p:nvPr/>
        </p:nvSpPr>
        <p:spPr>
          <a:xfrm>
            <a:off x="7302212" y="6055117"/>
            <a:ext cx="985689" cy="400110"/>
          </a:xfrm>
          <a:prstGeom prst="rect">
            <a:avLst/>
          </a:prstGeom>
          <a:noFill/>
        </p:spPr>
        <p:txBody>
          <a:bodyPr wrap="square" rtlCol="0">
            <a:spAutoFit/>
          </a:bodyPr>
          <a:lstStyle/>
          <a:p>
            <a:r>
              <a:rPr lang="en-US" sz="2000" dirty="0" err="1"/>
              <a:t>TacoLM</a:t>
            </a:r>
            <a:endParaRPr lang="en-US" sz="2000" dirty="0"/>
          </a:p>
        </p:txBody>
      </p:sp>
    </p:spTree>
    <p:extLst>
      <p:ext uri="{BB962C8B-B14F-4D97-AF65-F5344CB8AC3E}">
        <p14:creationId xmlns:p14="http://schemas.microsoft.com/office/powerpoint/2010/main" val="391620952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68C94C07-8134-2347-B357-F78E3855C3C9}"/>
              </a:ext>
            </a:extLst>
          </p:cNvPr>
          <p:cNvSpPr txBox="1">
            <a:spLocks/>
          </p:cNvSpPr>
          <p:nvPr/>
        </p:nvSpPr>
        <p:spPr bwMode="auto">
          <a:xfrm>
            <a:off x="609600" y="1186542"/>
            <a:ext cx="10972800" cy="53373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lumMod val="25000"/>
                </a:schemeClr>
              </a:buClr>
              <a:buSzPct val="75000"/>
              <a:buFont typeface="Wingdings" charset="2"/>
              <a:buChar char="n"/>
              <a:defRPr sz="2400" b="0" i="0">
                <a:solidFill>
                  <a:schemeClr val="tx1"/>
                </a:solidFill>
                <a:latin typeface="+mn-lt"/>
                <a:ea typeface="Helvetica Light" charset="0"/>
                <a:cs typeface="Helvetica Light" charset="0"/>
              </a:defRPr>
            </a:lvl1pPr>
            <a:lvl2pPr marL="742950" indent="-285750" algn="l" rtl="0" eaLnBrk="1" fontAlgn="base" hangingPunct="1">
              <a:spcBef>
                <a:spcPct val="20000"/>
              </a:spcBef>
              <a:spcAft>
                <a:spcPct val="0"/>
              </a:spcAft>
              <a:buClr>
                <a:schemeClr val="bg2">
                  <a:lumMod val="25000"/>
                </a:schemeClr>
              </a:buClr>
              <a:buSzPct val="80000"/>
              <a:buFont typeface="Wingdings" charset="2"/>
              <a:buChar char="¨"/>
              <a:defRPr sz="2000" b="0" i="0">
                <a:solidFill>
                  <a:schemeClr val="tx1"/>
                </a:solidFill>
                <a:latin typeface="+mn-lt"/>
                <a:ea typeface="Helvetica Light" charset="0"/>
                <a:cs typeface="Helvetica Light" charset="0"/>
              </a:defRPr>
            </a:lvl2pPr>
            <a:lvl3pPr marL="1143000" indent="-228600" algn="l" rtl="0" eaLnBrk="1" fontAlgn="base" hangingPunct="1">
              <a:spcBef>
                <a:spcPct val="20000"/>
              </a:spcBef>
              <a:spcAft>
                <a:spcPct val="0"/>
              </a:spcAft>
              <a:buClr>
                <a:schemeClr val="bg2">
                  <a:lumMod val="25000"/>
                </a:schemeClr>
              </a:buClr>
              <a:buSzPct val="65000"/>
              <a:buFont typeface="Wingdings" charset="2"/>
              <a:buChar char="n"/>
              <a:defRPr b="0" i="0">
                <a:solidFill>
                  <a:schemeClr val="tx1"/>
                </a:solidFill>
                <a:latin typeface="+mn-lt"/>
                <a:ea typeface="Helvetica Light" charset="0"/>
                <a:cs typeface="Helvetica Light" charset="0"/>
              </a:defRPr>
            </a:lvl3pPr>
            <a:lvl4pPr marL="1600200" indent="-228600" algn="l" rtl="0" eaLnBrk="1" fontAlgn="base" hangingPunct="1">
              <a:spcBef>
                <a:spcPct val="20000"/>
              </a:spcBef>
              <a:spcAft>
                <a:spcPct val="0"/>
              </a:spcAft>
              <a:buClr>
                <a:schemeClr val="bg2">
                  <a:lumMod val="25000"/>
                </a:schemeClr>
              </a:buClr>
              <a:buSzPct val="70000"/>
              <a:buFont typeface="Wingdings" charset="2"/>
              <a:buChar char="¨"/>
              <a:defRPr sz="1600" b="0" i="0">
                <a:solidFill>
                  <a:schemeClr val="tx1"/>
                </a:solidFill>
                <a:latin typeface="+mn-lt"/>
                <a:ea typeface="Helvetica Light" charset="0"/>
                <a:cs typeface="Helvetica Light" charset="0"/>
              </a:defRPr>
            </a:lvl4pPr>
            <a:lvl5pPr marL="2057400" indent="-228600" algn="l" rtl="0" eaLnBrk="1" fontAlgn="base" hangingPunct="1">
              <a:spcBef>
                <a:spcPct val="20000"/>
              </a:spcBef>
              <a:spcAft>
                <a:spcPct val="0"/>
              </a:spcAft>
              <a:buClr>
                <a:schemeClr val="bg2">
                  <a:lumMod val="25000"/>
                </a:schemeClr>
              </a:buClr>
              <a:buFont typeface="Wingdings" charset="2"/>
              <a:buChar char="§"/>
              <a:defRPr sz="1600" b="0" i="0">
                <a:solidFill>
                  <a:schemeClr val="tx1"/>
                </a:solidFill>
                <a:latin typeface="+mn-lt"/>
                <a:ea typeface="Helvetica Light" charset="0"/>
                <a:cs typeface="Helvetica Light" charset="0"/>
              </a:defRPr>
            </a:lvl5pPr>
            <a:lvl6pPr marL="25146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6pPr>
            <a:lvl7pPr marL="29718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7pPr>
            <a:lvl8pPr marL="34290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8pPr>
            <a:lvl9pPr marL="38862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9pPr>
          </a:lstStyle>
          <a:p>
            <a:r>
              <a:rPr lang="en-US" sz="2000" kern="0" dirty="0"/>
              <a:t>Metric: Distance to gold label</a:t>
            </a:r>
          </a:p>
          <a:p>
            <a:pPr lvl="1"/>
            <a:r>
              <a:rPr lang="en-US" sz="1800" kern="0" dirty="0" err="1"/>
              <a:t>Dist</a:t>
            </a:r>
            <a:r>
              <a:rPr lang="en-US" sz="1800" kern="0" dirty="0"/>
              <a:t> (seconds, hours)=2, </a:t>
            </a:r>
            <a:r>
              <a:rPr lang="en-US" sz="1800" kern="0" dirty="0" err="1"/>
              <a:t>Dist</a:t>
            </a:r>
            <a:r>
              <a:rPr lang="en-US" sz="1800" kern="0" dirty="0"/>
              <a:t> (minutes, hours)=1</a:t>
            </a:r>
          </a:p>
          <a:p>
            <a:pPr lvl="1"/>
            <a:r>
              <a:rPr lang="en-US" sz="1800" b="1" u="sng" kern="0" dirty="0"/>
              <a:t>Lower the better</a:t>
            </a:r>
          </a:p>
          <a:p>
            <a:r>
              <a:rPr lang="en-US" sz="2000" kern="0" dirty="0" err="1"/>
              <a:t>RealNews</a:t>
            </a:r>
            <a:r>
              <a:rPr lang="en-US" sz="2000" kern="0" dirty="0"/>
              <a:t> [Zellers et al. 2019]: no document overlap</a:t>
            </a:r>
          </a:p>
          <a:p>
            <a:pPr lvl="1"/>
            <a:r>
              <a:rPr lang="en-US" sz="1600" kern="0" dirty="0"/>
              <a:t>Raw corpus + </a:t>
            </a:r>
            <a:r>
              <a:rPr lang="en-US" sz="1600" kern="0" dirty="0" err="1"/>
              <a:t>MTurk</a:t>
            </a:r>
            <a:r>
              <a:rPr lang="en-US" sz="1600" kern="0" dirty="0"/>
              <a:t> annotation</a:t>
            </a:r>
          </a:p>
          <a:p>
            <a:endParaRPr lang="en-US" sz="2000" kern="0" dirty="0"/>
          </a:p>
          <a:p>
            <a:endParaRPr lang="en-US" sz="2000" kern="0" dirty="0"/>
          </a:p>
          <a:p>
            <a:endParaRPr lang="en-US" sz="2000" kern="0" dirty="0"/>
          </a:p>
          <a:p>
            <a:endParaRPr lang="en-US" sz="2000" kern="0" dirty="0"/>
          </a:p>
          <a:p>
            <a:endParaRPr lang="en-US" sz="2000" kern="0" dirty="0"/>
          </a:p>
          <a:p>
            <a:endParaRPr lang="en-US" sz="2000" kern="0" dirty="0"/>
          </a:p>
          <a:p>
            <a:endParaRPr lang="en-US" sz="2000" kern="0" dirty="0"/>
          </a:p>
          <a:p>
            <a:endParaRPr lang="en-US" sz="2000" kern="0" dirty="0"/>
          </a:p>
          <a:p>
            <a:r>
              <a:rPr lang="en-US" sz="2000" kern="0" dirty="0"/>
              <a:t>UDS-T [</a:t>
            </a:r>
            <a:r>
              <a:rPr lang="en-US" sz="2000" dirty="0" err="1"/>
              <a:t>Vashishtha</a:t>
            </a:r>
            <a:r>
              <a:rPr lang="en-US" sz="2000" dirty="0"/>
              <a:t> et al. 2019]: duration only</a:t>
            </a:r>
          </a:p>
          <a:p>
            <a:pPr marL="0" indent="0">
              <a:buNone/>
            </a:pPr>
            <a:endParaRPr lang="en-US" sz="2000" kern="0" dirty="0"/>
          </a:p>
        </p:txBody>
      </p:sp>
      <p:sp>
        <p:nvSpPr>
          <p:cNvPr id="2" name="Title 1">
            <a:extLst>
              <a:ext uri="{FF2B5EF4-FFF2-40B4-BE49-F238E27FC236}">
                <a16:creationId xmlns:a16="http://schemas.microsoft.com/office/drawing/2014/main" id="{2F82C854-B1BF-DD4D-9FDC-22308F53C620}"/>
              </a:ext>
            </a:extLst>
          </p:cNvPr>
          <p:cNvSpPr>
            <a:spLocks noGrp="1"/>
          </p:cNvSpPr>
          <p:nvPr>
            <p:ph type="title"/>
          </p:nvPr>
        </p:nvSpPr>
        <p:spPr/>
        <p:txBody>
          <a:bodyPr/>
          <a:lstStyle/>
          <a:p>
            <a:r>
              <a:rPr lang="en-US" dirty="0"/>
              <a:t>Evaluation: Intrinsic (Quantitatively)</a:t>
            </a:r>
          </a:p>
        </p:txBody>
      </p:sp>
      <p:sp>
        <p:nvSpPr>
          <p:cNvPr id="4" name="Slide Number Placeholder 3">
            <a:extLst>
              <a:ext uri="{FF2B5EF4-FFF2-40B4-BE49-F238E27FC236}">
                <a16:creationId xmlns:a16="http://schemas.microsoft.com/office/drawing/2014/main" id="{EA31E8FA-7812-A044-8845-D46C5B962261}"/>
              </a:ext>
            </a:extLst>
          </p:cNvPr>
          <p:cNvSpPr>
            <a:spLocks noGrp="1"/>
          </p:cNvSpPr>
          <p:nvPr>
            <p:ph type="sldNum" sz="quarter" idx="11"/>
          </p:nvPr>
        </p:nvSpPr>
        <p:spPr/>
        <p:txBody>
          <a:bodyPr/>
          <a:lstStyle/>
          <a:p>
            <a:fld id="{BDF588C3-71D6-5D45-B118-1C664482E1C2}" type="slidenum">
              <a:rPr lang="en-US" smtClean="0"/>
              <a:t>26</a:t>
            </a:fld>
            <a:endParaRPr lang="en-US"/>
          </a:p>
        </p:txBody>
      </p:sp>
      <p:graphicFrame>
        <p:nvGraphicFramePr>
          <p:cNvPr id="6" name="Chart 5">
            <a:extLst>
              <a:ext uri="{FF2B5EF4-FFF2-40B4-BE49-F238E27FC236}">
                <a16:creationId xmlns:a16="http://schemas.microsoft.com/office/drawing/2014/main" id="{C071E0B9-6160-5243-8247-12E1247A09CD}"/>
              </a:ext>
            </a:extLst>
          </p:cNvPr>
          <p:cNvGraphicFramePr/>
          <p:nvPr>
            <p:extLst>
              <p:ext uri="{D42A27DB-BD31-4B8C-83A1-F6EECF244321}">
                <p14:modId xmlns:p14="http://schemas.microsoft.com/office/powerpoint/2010/main" val="3082935192"/>
              </p:ext>
            </p:extLst>
          </p:nvPr>
        </p:nvGraphicFramePr>
        <p:xfrm>
          <a:off x="609600" y="2833028"/>
          <a:ext cx="7804331" cy="204440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E9FC4FF0-D293-E840-B6D6-C1AA2350B4F7}"/>
              </a:ext>
            </a:extLst>
          </p:cNvPr>
          <p:cNvGraphicFramePr/>
          <p:nvPr>
            <p:extLst>
              <p:ext uri="{D42A27DB-BD31-4B8C-83A1-F6EECF244321}">
                <p14:modId xmlns:p14="http://schemas.microsoft.com/office/powerpoint/2010/main" val="780520405"/>
              </p:ext>
            </p:extLst>
          </p:nvPr>
        </p:nvGraphicFramePr>
        <p:xfrm>
          <a:off x="5675293" y="5062367"/>
          <a:ext cx="2580275" cy="1814580"/>
        </p:xfrm>
        <a:graphic>
          <a:graphicData uri="http://schemas.openxmlformats.org/drawingml/2006/chart">
            <c:chart xmlns:c="http://schemas.openxmlformats.org/drawingml/2006/chart" xmlns:r="http://schemas.openxmlformats.org/officeDocument/2006/relationships" r:id="rId4"/>
          </a:graphicData>
        </a:graphic>
      </p:graphicFrame>
      <p:sp>
        <p:nvSpPr>
          <p:cNvPr id="3" name="Rounded Rectangle 2">
            <a:extLst>
              <a:ext uri="{FF2B5EF4-FFF2-40B4-BE49-F238E27FC236}">
                <a16:creationId xmlns:a16="http://schemas.microsoft.com/office/drawing/2014/main" id="{BDE843BC-FF77-D745-BC5A-3209F8FC191D}"/>
              </a:ext>
            </a:extLst>
          </p:cNvPr>
          <p:cNvSpPr/>
          <p:nvPr/>
        </p:nvSpPr>
        <p:spPr>
          <a:xfrm>
            <a:off x="8750460" y="3429000"/>
            <a:ext cx="2229139" cy="648182"/>
          </a:xfrm>
          <a:prstGeom prst="roundRect">
            <a:avLst/>
          </a:prstGeom>
          <a:solidFill>
            <a:schemeClr val="accent4">
              <a:lumMod val="20000"/>
              <a:lumOff val="80000"/>
            </a:schemeClr>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19% average improvement</a:t>
            </a:r>
          </a:p>
        </p:txBody>
      </p:sp>
    </p:spTree>
    <p:extLst>
      <p:ext uri="{BB962C8B-B14F-4D97-AF65-F5344CB8AC3E}">
        <p14:creationId xmlns:p14="http://schemas.microsoft.com/office/powerpoint/2010/main" val="35264717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13" end="1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7" grpId="0">
        <p:bldAsOne/>
      </p:bldGraphic>
      <p:bldP spid="3" grpId="0" animBg="1"/>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68C94C07-8134-2347-B357-F78E3855C3C9}"/>
              </a:ext>
            </a:extLst>
          </p:cNvPr>
          <p:cNvSpPr txBox="1">
            <a:spLocks/>
          </p:cNvSpPr>
          <p:nvPr/>
        </p:nvSpPr>
        <p:spPr bwMode="auto">
          <a:xfrm>
            <a:off x="609600" y="1186542"/>
            <a:ext cx="10972800" cy="44849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chemeClr val="bg2">
                  <a:lumMod val="25000"/>
                </a:schemeClr>
              </a:buClr>
              <a:buSzPct val="75000"/>
              <a:buFont typeface="Wingdings" charset="2"/>
              <a:buChar char="n"/>
              <a:defRPr sz="2400" b="0" i="0">
                <a:solidFill>
                  <a:schemeClr val="tx1"/>
                </a:solidFill>
                <a:latin typeface="+mn-lt"/>
                <a:ea typeface="Helvetica Light" charset="0"/>
                <a:cs typeface="Helvetica Light" charset="0"/>
              </a:defRPr>
            </a:lvl1pPr>
            <a:lvl2pPr marL="742950" indent="-285750" algn="l" rtl="0" eaLnBrk="1" fontAlgn="base" hangingPunct="1">
              <a:spcBef>
                <a:spcPct val="20000"/>
              </a:spcBef>
              <a:spcAft>
                <a:spcPct val="0"/>
              </a:spcAft>
              <a:buClr>
                <a:schemeClr val="bg2">
                  <a:lumMod val="25000"/>
                </a:schemeClr>
              </a:buClr>
              <a:buSzPct val="80000"/>
              <a:buFont typeface="Wingdings" charset="2"/>
              <a:buChar char="¨"/>
              <a:defRPr sz="2000" b="0" i="0">
                <a:solidFill>
                  <a:schemeClr val="tx1"/>
                </a:solidFill>
                <a:latin typeface="+mn-lt"/>
                <a:ea typeface="Helvetica Light" charset="0"/>
                <a:cs typeface="Helvetica Light" charset="0"/>
              </a:defRPr>
            </a:lvl2pPr>
            <a:lvl3pPr marL="1143000" indent="-228600" algn="l" rtl="0" eaLnBrk="1" fontAlgn="base" hangingPunct="1">
              <a:spcBef>
                <a:spcPct val="20000"/>
              </a:spcBef>
              <a:spcAft>
                <a:spcPct val="0"/>
              </a:spcAft>
              <a:buClr>
                <a:schemeClr val="bg2">
                  <a:lumMod val="25000"/>
                </a:schemeClr>
              </a:buClr>
              <a:buSzPct val="65000"/>
              <a:buFont typeface="Wingdings" charset="2"/>
              <a:buChar char="n"/>
              <a:defRPr b="0" i="0">
                <a:solidFill>
                  <a:schemeClr val="tx1"/>
                </a:solidFill>
                <a:latin typeface="+mn-lt"/>
                <a:ea typeface="Helvetica Light" charset="0"/>
                <a:cs typeface="Helvetica Light" charset="0"/>
              </a:defRPr>
            </a:lvl3pPr>
            <a:lvl4pPr marL="1600200" indent="-228600" algn="l" rtl="0" eaLnBrk="1" fontAlgn="base" hangingPunct="1">
              <a:spcBef>
                <a:spcPct val="20000"/>
              </a:spcBef>
              <a:spcAft>
                <a:spcPct val="0"/>
              </a:spcAft>
              <a:buClr>
                <a:schemeClr val="bg2">
                  <a:lumMod val="25000"/>
                </a:schemeClr>
              </a:buClr>
              <a:buSzPct val="70000"/>
              <a:buFont typeface="Wingdings" charset="2"/>
              <a:buChar char="¨"/>
              <a:defRPr sz="1600" b="0" i="0">
                <a:solidFill>
                  <a:schemeClr val="tx1"/>
                </a:solidFill>
                <a:latin typeface="+mn-lt"/>
                <a:ea typeface="Helvetica Light" charset="0"/>
                <a:cs typeface="Helvetica Light" charset="0"/>
              </a:defRPr>
            </a:lvl4pPr>
            <a:lvl5pPr marL="2057400" indent="-228600" algn="l" rtl="0" eaLnBrk="1" fontAlgn="base" hangingPunct="1">
              <a:spcBef>
                <a:spcPct val="20000"/>
              </a:spcBef>
              <a:spcAft>
                <a:spcPct val="0"/>
              </a:spcAft>
              <a:buClr>
                <a:schemeClr val="bg2">
                  <a:lumMod val="25000"/>
                </a:schemeClr>
              </a:buClr>
              <a:buFont typeface="Wingdings" charset="2"/>
              <a:buChar char="§"/>
              <a:defRPr sz="1600" b="0" i="0">
                <a:solidFill>
                  <a:schemeClr val="tx1"/>
                </a:solidFill>
                <a:latin typeface="+mn-lt"/>
                <a:ea typeface="Helvetica Light" charset="0"/>
                <a:cs typeface="Helvetica Light" charset="0"/>
              </a:defRPr>
            </a:lvl5pPr>
            <a:lvl6pPr marL="25146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6pPr>
            <a:lvl7pPr marL="29718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7pPr>
            <a:lvl8pPr marL="34290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8pPr>
            <a:lvl9pPr marL="3886200" indent="-228600" algn="l" rtl="0" eaLnBrk="1" fontAlgn="base" hangingPunct="1">
              <a:spcBef>
                <a:spcPct val="20000"/>
              </a:spcBef>
              <a:spcAft>
                <a:spcPct val="0"/>
              </a:spcAft>
              <a:buClr>
                <a:schemeClr val="bg2"/>
              </a:buClr>
              <a:buFont typeface="Wingdings" pitchFamily="2" charset="2"/>
              <a:buChar char="§"/>
              <a:defRPr sz="1600">
                <a:solidFill>
                  <a:schemeClr val="tx1"/>
                </a:solidFill>
                <a:latin typeface="+mn-lt"/>
                <a:cs typeface="+mn-cs"/>
              </a:defRPr>
            </a:lvl9pPr>
          </a:lstStyle>
          <a:p>
            <a:r>
              <a:rPr lang="en-US" kern="0" dirty="0"/>
              <a:t>Task: Identify if an event’s duration is longer than a day or shorter</a:t>
            </a:r>
          </a:p>
          <a:p>
            <a:r>
              <a:rPr lang="en-US" kern="0" dirty="0"/>
              <a:t>Model (finetuned):</a:t>
            </a:r>
          </a:p>
          <a:p>
            <a:pPr lvl="1"/>
            <a:r>
              <a:rPr lang="en-US" kern="0" dirty="0"/>
              <a:t>Demonstrate the model as a general purpose LM</a:t>
            </a:r>
          </a:p>
          <a:p>
            <a:pPr lvl="1"/>
            <a:r>
              <a:rPr lang="en-US" kern="0" dirty="0"/>
              <a:t>Pre-trained duration prediction layer is not used</a:t>
            </a:r>
          </a:p>
          <a:p>
            <a:r>
              <a:rPr lang="en-US" kern="0" dirty="0"/>
              <a:t>Results</a:t>
            </a:r>
            <a:endParaRPr lang="en-US" dirty="0"/>
          </a:p>
        </p:txBody>
      </p:sp>
      <p:sp>
        <p:nvSpPr>
          <p:cNvPr id="2" name="Title 1">
            <a:extLst>
              <a:ext uri="{FF2B5EF4-FFF2-40B4-BE49-F238E27FC236}">
                <a16:creationId xmlns:a16="http://schemas.microsoft.com/office/drawing/2014/main" id="{2F82C854-B1BF-DD4D-9FDC-22308F53C620}"/>
              </a:ext>
            </a:extLst>
          </p:cNvPr>
          <p:cNvSpPr>
            <a:spLocks noGrp="1"/>
          </p:cNvSpPr>
          <p:nvPr>
            <p:ph type="title"/>
          </p:nvPr>
        </p:nvSpPr>
        <p:spPr/>
        <p:txBody>
          <a:bodyPr/>
          <a:lstStyle/>
          <a:p>
            <a:r>
              <a:rPr lang="en-US" dirty="0"/>
              <a:t>Evaluation: Extrinsic (</a:t>
            </a:r>
            <a:r>
              <a:rPr lang="en-US" dirty="0" err="1"/>
              <a:t>TimeBank</a:t>
            </a:r>
            <a:r>
              <a:rPr lang="en-US" dirty="0"/>
              <a:t>)</a:t>
            </a:r>
          </a:p>
        </p:txBody>
      </p:sp>
      <p:sp>
        <p:nvSpPr>
          <p:cNvPr id="4" name="Slide Number Placeholder 3">
            <a:extLst>
              <a:ext uri="{FF2B5EF4-FFF2-40B4-BE49-F238E27FC236}">
                <a16:creationId xmlns:a16="http://schemas.microsoft.com/office/drawing/2014/main" id="{EA31E8FA-7812-A044-8845-D46C5B962261}"/>
              </a:ext>
            </a:extLst>
          </p:cNvPr>
          <p:cNvSpPr>
            <a:spLocks noGrp="1"/>
          </p:cNvSpPr>
          <p:nvPr>
            <p:ph type="sldNum" sz="quarter" idx="11"/>
          </p:nvPr>
        </p:nvSpPr>
        <p:spPr/>
        <p:txBody>
          <a:bodyPr/>
          <a:lstStyle/>
          <a:p>
            <a:fld id="{BDF588C3-71D6-5D45-B118-1C664482E1C2}" type="slidenum">
              <a:rPr lang="en-US" smtClean="0"/>
              <a:t>27</a:t>
            </a:fld>
            <a:endParaRPr lang="en-US"/>
          </a:p>
        </p:txBody>
      </p:sp>
      <p:graphicFrame>
        <p:nvGraphicFramePr>
          <p:cNvPr id="6" name="Chart 5">
            <a:extLst>
              <a:ext uri="{FF2B5EF4-FFF2-40B4-BE49-F238E27FC236}">
                <a16:creationId xmlns:a16="http://schemas.microsoft.com/office/drawing/2014/main" id="{479E45D8-20FA-2A42-A7DA-7F59DDBE8D52}"/>
              </a:ext>
            </a:extLst>
          </p:cNvPr>
          <p:cNvGraphicFramePr/>
          <p:nvPr>
            <p:extLst>
              <p:ext uri="{D42A27DB-BD31-4B8C-83A1-F6EECF244321}">
                <p14:modId xmlns:p14="http://schemas.microsoft.com/office/powerpoint/2010/main" val="1972049007"/>
              </p:ext>
            </p:extLst>
          </p:nvPr>
        </p:nvGraphicFramePr>
        <p:xfrm>
          <a:off x="1117600" y="3826933"/>
          <a:ext cx="7804331" cy="257507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35279671"/>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DE1B0-F1D6-AB40-BB15-3666C7C49B15}"/>
              </a:ext>
            </a:extLst>
          </p:cNvPr>
          <p:cNvSpPr>
            <a:spLocks noGrp="1"/>
          </p:cNvSpPr>
          <p:nvPr>
            <p:ph type="title"/>
          </p:nvPr>
        </p:nvSpPr>
        <p:spPr/>
        <p:txBody>
          <a:bodyPr/>
          <a:lstStyle/>
          <a:p>
            <a:r>
              <a:rPr lang="en-US" dirty="0"/>
              <a:t>Evaluation: Extrinsic</a:t>
            </a:r>
          </a:p>
        </p:txBody>
      </p:sp>
      <p:sp>
        <p:nvSpPr>
          <p:cNvPr id="3" name="Content Placeholder 2">
            <a:extLst>
              <a:ext uri="{FF2B5EF4-FFF2-40B4-BE49-F238E27FC236}">
                <a16:creationId xmlns:a16="http://schemas.microsoft.com/office/drawing/2014/main" id="{6256EE8D-EFD7-234E-93D4-D5BA772B3A22}"/>
              </a:ext>
            </a:extLst>
          </p:cNvPr>
          <p:cNvSpPr>
            <a:spLocks noGrp="1"/>
          </p:cNvSpPr>
          <p:nvPr>
            <p:ph idx="1"/>
          </p:nvPr>
        </p:nvSpPr>
        <p:spPr>
          <a:xfrm>
            <a:off x="609600" y="1251856"/>
            <a:ext cx="10972800" cy="2575077"/>
          </a:xfrm>
        </p:spPr>
        <p:txBody>
          <a:bodyPr/>
          <a:lstStyle/>
          <a:p>
            <a:r>
              <a:rPr lang="en-US" dirty="0"/>
              <a:t>Use as a general language model with finetuning</a:t>
            </a:r>
          </a:p>
          <a:p>
            <a:r>
              <a:rPr lang="en-US" dirty="0"/>
              <a:t>Task: Identify event-event hierarchical relations</a:t>
            </a:r>
          </a:p>
          <a:p>
            <a:pPr lvl="1"/>
            <a:r>
              <a:rPr lang="en-US" dirty="0" err="1"/>
              <a:t>HiEVE</a:t>
            </a:r>
            <a:r>
              <a:rPr lang="en-US" dirty="0"/>
              <a:t> [</a:t>
            </a:r>
            <a:r>
              <a:rPr lang="en-US" dirty="0" err="1"/>
              <a:t>Glavas</a:t>
            </a:r>
            <a:r>
              <a:rPr lang="en-US" dirty="0"/>
              <a:t> et al. 2014]</a:t>
            </a:r>
          </a:p>
          <a:p>
            <a:pPr lvl="1"/>
            <a:r>
              <a:rPr lang="en-US" dirty="0"/>
              <a:t>Child-Parent / Parent-Child / Coreference</a:t>
            </a:r>
          </a:p>
          <a:p>
            <a:pPr lvl="2"/>
            <a:r>
              <a:rPr lang="en-US" dirty="0"/>
              <a:t>A bomb </a:t>
            </a:r>
            <a:r>
              <a:rPr lang="en-US" dirty="0">
                <a:solidFill>
                  <a:srgbClr val="FF0000"/>
                </a:solidFill>
              </a:rPr>
              <a:t>exploded</a:t>
            </a:r>
            <a:r>
              <a:rPr lang="en-US" dirty="0"/>
              <a:t>. This is the sixth </a:t>
            </a:r>
            <a:r>
              <a:rPr lang="en-US" dirty="0">
                <a:solidFill>
                  <a:srgbClr val="FF0000"/>
                </a:solidFill>
              </a:rPr>
              <a:t>accident</a:t>
            </a:r>
            <a:r>
              <a:rPr lang="en-US" dirty="0"/>
              <a:t> since the </a:t>
            </a:r>
            <a:r>
              <a:rPr lang="en-US" dirty="0">
                <a:solidFill>
                  <a:srgbClr val="FF0000"/>
                </a:solidFill>
              </a:rPr>
              <a:t>war</a:t>
            </a:r>
            <a:r>
              <a:rPr lang="en-US" dirty="0"/>
              <a:t> started.</a:t>
            </a:r>
          </a:p>
          <a:p>
            <a:r>
              <a:rPr lang="en-US" dirty="0"/>
              <a:t>Model (finetuned): </a:t>
            </a:r>
          </a:p>
          <a:p>
            <a:pPr lvl="1"/>
            <a:r>
              <a:rPr lang="en-US" dirty="0"/>
              <a:t>Sentence pair classification</a:t>
            </a:r>
          </a:p>
          <a:p>
            <a:r>
              <a:rPr lang="en-US" dirty="0"/>
              <a:t>Results (F1, </a:t>
            </a:r>
            <a:r>
              <a:rPr lang="en-US" b="1" dirty="0"/>
              <a:t>higher the better</a:t>
            </a:r>
            <a:r>
              <a:rPr lang="en-US" dirty="0"/>
              <a:t>)</a:t>
            </a:r>
          </a:p>
          <a:p>
            <a:pPr lvl="1"/>
            <a:endParaRPr lang="en-US" dirty="0"/>
          </a:p>
          <a:p>
            <a:pPr lvl="1"/>
            <a:endParaRPr lang="en-US" dirty="0"/>
          </a:p>
          <a:p>
            <a:pPr lvl="1"/>
            <a:endParaRPr lang="en-US" dirty="0"/>
          </a:p>
          <a:p>
            <a:pPr lvl="1"/>
            <a:endParaRPr lang="en-US" dirty="0"/>
          </a:p>
          <a:p>
            <a:pPr lvl="1"/>
            <a:endParaRPr lang="en-US" dirty="0"/>
          </a:p>
          <a:p>
            <a:pPr marL="457200" lvl="1" indent="0">
              <a:buNone/>
            </a:pPr>
            <a:endParaRPr lang="en-US" dirty="0"/>
          </a:p>
        </p:txBody>
      </p:sp>
      <p:sp>
        <p:nvSpPr>
          <p:cNvPr id="4" name="Slide Number Placeholder 3">
            <a:extLst>
              <a:ext uri="{FF2B5EF4-FFF2-40B4-BE49-F238E27FC236}">
                <a16:creationId xmlns:a16="http://schemas.microsoft.com/office/drawing/2014/main" id="{7E5FCC10-7E86-664D-A617-74763569AD5D}"/>
              </a:ext>
            </a:extLst>
          </p:cNvPr>
          <p:cNvSpPr>
            <a:spLocks noGrp="1"/>
          </p:cNvSpPr>
          <p:nvPr>
            <p:ph type="sldNum" sz="quarter" idx="11"/>
          </p:nvPr>
        </p:nvSpPr>
        <p:spPr/>
        <p:txBody>
          <a:bodyPr/>
          <a:lstStyle/>
          <a:p>
            <a:fld id="{BDF588C3-71D6-5D45-B118-1C664482E1C2}" type="slidenum">
              <a:rPr lang="en-US" smtClean="0"/>
              <a:t>28</a:t>
            </a:fld>
            <a:endParaRPr lang="en-US"/>
          </a:p>
        </p:txBody>
      </p:sp>
      <p:graphicFrame>
        <p:nvGraphicFramePr>
          <p:cNvPr id="5" name="Chart 4">
            <a:extLst>
              <a:ext uri="{FF2B5EF4-FFF2-40B4-BE49-F238E27FC236}">
                <a16:creationId xmlns:a16="http://schemas.microsoft.com/office/drawing/2014/main" id="{6CFC35D5-A6FB-714E-BFD1-F51F7BECEC3E}"/>
              </a:ext>
            </a:extLst>
          </p:cNvPr>
          <p:cNvGraphicFramePr/>
          <p:nvPr>
            <p:extLst>
              <p:ext uri="{D42A27DB-BD31-4B8C-83A1-F6EECF244321}">
                <p14:modId xmlns:p14="http://schemas.microsoft.com/office/powerpoint/2010/main" val="1026551752"/>
              </p:ext>
            </p:extLst>
          </p:nvPr>
        </p:nvGraphicFramePr>
        <p:xfrm>
          <a:off x="1026995" y="4282923"/>
          <a:ext cx="7804331" cy="2575077"/>
        </p:xfrm>
        <a:graphic>
          <a:graphicData uri="http://schemas.openxmlformats.org/drawingml/2006/chart">
            <c:chart xmlns:c="http://schemas.openxmlformats.org/drawingml/2006/chart" xmlns:r="http://schemas.openxmlformats.org/officeDocument/2006/relationships" r:id="rId3"/>
          </a:graphicData>
        </a:graphic>
      </p:graphicFrame>
      <p:sp>
        <p:nvSpPr>
          <p:cNvPr id="6" name="Rounded Rectangle 5">
            <a:extLst>
              <a:ext uri="{FF2B5EF4-FFF2-40B4-BE49-F238E27FC236}">
                <a16:creationId xmlns:a16="http://schemas.microsoft.com/office/drawing/2014/main" id="{6D571D8C-0442-3248-B9AD-73D0184568EB}"/>
              </a:ext>
            </a:extLst>
          </p:cNvPr>
          <p:cNvSpPr/>
          <p:nvPr/>
        </p:nvSpPr>
        <p:spPr>
          <a:xfrm>
            <a:off x="7587204" y="3730183"/>
            <a:ext cx="4572000" cy="942221"/>
          </a:xfrm>
          <a:prstGeom prst="roundRect">
            <a:avLst/>
          </a:prstGeom>
          <a:solidFill>
            <a:schemeClr val="accent4">
              <a:lumMod val="20000"/>
              <a:lumOff val="80000"/>
            </a:schemeClr>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lumMod val="75000"/>
                    <a:lumOff val="25000"/>
                  </a:schemeClr>
                </a:solidFill>
                <a:latin typeface="Helvetica Neue" charset="0"/>
                <a:ea typeface="Helvetica Neue" charset="0"/>
                <a:cs typeface="Helvetica Neue" charset="0"/>
              </a:rPr>
              <a:t>More Intrinsic/Extrinsic experiments in the paper!</a:t>
            </a:r>
          </a:p>
        </p:txBody>
      </p:sp>
      <p:sp>
        <p:nvSpPr>
          <p:cNvPr id="7" name="Rounded Rectangle 6">
            <a:extLst>
              <a:ext uri="{FF2B5EF4-FFF2-40B4-BE49-F238E27FC236}">
                <a16:creationId xmlns:a16="http://schemas.microsoft.com/office/drawing/2014/main" id="{D279F405-D87B-4742-83D6-FFD8E63D0CB0}"/>
              </a:ext>
            </a:extLst>
          </p:cNvPr>
          <p:cNvSpPr/>
          <p:nvPr/>
        </p:nvSpPr>
        <p:spPr>
          <a:xfrm>
            <a:off x="8159994" y="2953910"/>
            <a:ext cx="1342664" cy="358815"/>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accident</a:t>
            </a:r>
          </a:p>
        </p:txBody>
      </p:sp>
      <p:sp>
        <p:nvSpPr>
          <p:cNvPr id="8" name="Rounded Rectangle 7">
            <a:extLst>
              <a:ext uri="{FF2B5EF4-FFF2-40B4-BE49-F238E27FC236}">
                <a16:creationId xmlns:a16="http://schemas.microsoft.com/office/drawing/2014/main" id="{5BAA99A6-D654-F74C-8960-C9C73FFCBA7E}"/>
              </a:ext>
            </a:extLst>
          </p:cNvPr>
          <p:cNvSpPr/>
          <p:nvPr/>
        </p:nvSpPr>
        <p:spPr>
          <a:xfrm>
            <a:off x="9873204" y="2953910"/>
            <a:ext cx="1342664" cy="358815"/>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exploded</a:t>
            </a:r>
          </a:p>
        </p:txBody>
      </p:sp>
      <p:sp>
        <p:nvSpPr>
          <p:cNvPr id="9" name="Rounded Rectangle 8">
            <a:extLst>
              <a:ext uri="{FF2B5EF4-FFF2-40B4-BE49-F238E27FC236}">
                <a16:creationId xmlns:a16="http://schemas.microsoft.com/office/drawing/2014/main" id="{E93C24CA-0722-684E-83BE-CE1F7086C2DA}"/>
              </a:ext>
            </a:extLst>
          </p:cNvPr>
          <p:cNvSpPr/>
          <p:nvPr/>
        </p:nvSpPr>
        <p:spPr>
          <a:xfrm>
            <a:off x="9251387" y="2083468"/>
            <a:ext cx="841736" cy="358815"/>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war</a:t>
            </a:r>
          </a:p>
        </p:txBody>
      </p:sp>
      <p:cxnSp>
        <p:nvCxnSpPr>
          <p:cNvPr id="11" name="Straight Arrow Connector 10">
            <a:extLst>
              <a:ext uri="{FF2B5EF4-FFF2-40B4-BE49-F238E27FC236}">
                <a16:creationId xmlns:a16="http://schemas.microsoft.com/office/drawing/2014/main" id="{35B8C4AD-E340-5B43-BCF9-1CBBC3A92CFB}"/>
              </a:ext>
            </a:extLst>
          </p:cNvPr>
          <p:cNvCxnSpPr>
            <a:cxnSpLocks/>
            <a:stCxn id="7" idx="0"/>
            <a:endCxn id="9" idx="2"/>
          </p:cNvCxnSpPr>
          <p:nvPr/>
        </p:nvCxnSpPr>
        <p:spPr>
          <a:xfrm flipV="1">
            <a:off x="8831326" y="2442283"/>
            <a:ext cx="840929" cy="51162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15089C2-96FA-E840-B73D-A4B15C9282EE}"/>
              </a:ext>
            </a:extLst>
          </p:cNvPr>
          <p:cNvCxnSpPr>
            <a:cxnSpLocks/>
            <a:stCxn id="8" idx="0"/>
            <a:endCxn id="9" idx="2"/>
          </p:cNvCxnSpPr>
          <p:nvPr/>
        </p:nvCxnSpPr>
        <p:spPr>
          <a:xfrm flipH="1" flipV="1">
            <a:off x="9672255" y="2442283"/>
            <a:ext cx="872281" cy="511627"/>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77994763-7C69-F647-BA54-75CBBBE5580C}"/>
              </a:ext>
            </a:extLst>
          </p:cNvPr>
          <p:cNvSpPr txBox="1"/>
          <p:nvPr/>
        </p:nvSpPr>
        <p:spPr>
          <a:xfrm>
            <a:off x="9555382" y="2971244"/>
            <a:ext cx="233745"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219168394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6" grpId="0" animBg="1"/>
      <p:bldP spid="7" grpId="0" animBg="1"/>
      <p:bldP spid="8" grpId="0" animBg="1"/>
      <p:bldP spid="9" grpId="0" animBg="1"/>
      <p:bldP spid="16" grpId="0"/>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DE1B0-F1D6-AB40-BB15-3666C7C49B15}"/>
              </a:ext>
            </a:extLst>
          </p:cNvPr>
          <p:cNvSpPr>
            <a:spLocks noGrp="1"/>
          </p:cNvSpPr>
          <p:nvPr>
            <p:ph type="title"/>
          </p:nvPr>
        </p:nvSpPr>
        <p:spPr/>
        <p:txBody>
          <a:bodyPr/>
          <a:lstStyle/>
          <a:p>
            <a:r>
              <a:rPr lang="en-US" dirty="0"/>
              <a:t>Evaluation: Extrinsic (MC-TACO)</a:t>
            </a:r>
          </a:p>
        </p:txBody>
      </p:sp>
      <p:sp>
        <p:nvSpPr>
          <p:cNvPr id="3" name="Content Placeholder 2">
            <a:extLst>
              <a:ext uri="{FF2B5EF4-FFF2-40B4-BE49-F238E27FC236}">
                <a16:creationId xmlns:a16="http://schemas.microsoft.com/office/drawing/2014/main" id="{6256EE8D-EFD7-234E-93D4-D5BA772B3A22}"/>
              </a:ext>
            </a:extLst>
          </p:cNvPr>
          <p:cNvSpPr>
            <a:spLocks noGrp="1"/>
          </p:cNvSpPr>
          <p:nvPr>
            <p:ph idx="1"/>
          </p:nvPr>
        </p:nvSpPr>
        <p:spPr/>
        <p:txBody>
          <a:bodyPr/>
          <a:lstStyle/>
          <a:p>
            <a:r>
              <a:rPr lang="en-US" dirty="0"/>
              <a:t>Task: QA on temporal related questions. (how long, how often, etc.)</a:t>
            </a:r>
          </a:p>
          <a:p>
            <a:r>
              <a:rPr lang="en-US" dirty="0"/>
              <a:t>Model (finetuned)</a:t>
            </a:r>
          </a:p>
          <a:p>
            <a:pPr lvl="1"/>
            <a:r>
              <a:rPr lang="en-US" dirty="0"/>
              <a:t>Standard BERT QA model</a:t>
            </a:r>
          </a:p>
          <a:p>
            <a:r>
              <a:rPr lang="en-US" dirty="0"/>
              <a:t>Results</a:t>
            </a:r>
          </a:p>
          <a:p>
            <a:pPr marL="457200" lvl="1" indent="0">
              <a:buNone/>
            </a:pPr>
            <a:endParaRPr lang="en-US" dirty="0"/>
          </a:p>
          <a:p>
            <a:pPr lvl="1"/>
            <a:endParaRPr lang="en-US" dirty="0"/>
          </a:p>
          <a:p>
            <a:pPr lvl="1"/>
            <a:endParaRPr lang="en-US" dirty="0"/>
          </a:p>
          <a:p>
            <a:pPr lvl="1"/>
            <a:endParaRPr lang="en-US" dirty="0"/>
          </a:p>
          <a:p>
            <a:pPr lvl="1"/>
            <a:endParaRPr lang="en-US" dirty="0"/>
          </a:p>
          <a:p>
            <a:pPr marL="457200" lvl="1" indent="0">
              <a:buNone/>
            </a:pPr>
            <a:endParaRPr lang="en-US" dirty="0"/>
          </a:p>
        </p:txBody>
      </p:sp>
      <p:sp>
        <p:nvSpPr>
          <p:cNvPr id="4" name="Slide Number Placeholder 3">
            <a:extLst>
              <a:ext uri="{FF2B5EF4-FFF2-40B4-BE49-F238E27FC236}">
                <a16:creationId xmlns:a16="http://schemas.microsoft.com/office/drawing/2014/main" id="{7E5FCC10-7E86-664D-A617-74763569AD5D}"/>
              </a:ext>
            </a:extLst>
          </p:cNvPr>
          <p:cNvSpPr>
            <a:spLocks noGrp="1"/>
          </p:cNvSpPr>
          <p:nvPr>
            <p:ph type="sldNum" sz="quarter" idx="11"/>
          </p:nvPr>
        </p:nvSpPr>
        <p:spPr/>
        <p:txBody>
          <a:bodyPr/>
          <a:lstStyle/>
          <a:p>
            <a:fld id="{BDF588C3-71D6-5D45-B118-1C664482E1C2}" type="slidenum">
              <a:rPr lang="en-US" smtClean="0"/>
              <a:t>29</a:t>
            </a:fld>
            <a:endParaRPr lang="en-US"/>
          </a:p>
        </p:txBody>
      </p:sp>
      <p:graphicFrame>
        <p:nvGraphicFramePr>
          <p:cNvPr id="7" name="Chart 6">
            <a:extLst>
              <a:ext uri="{FF2B5EF4-FFF2-40B4-BE49-F238E27FC236}">
                <a16:creationId xmlns:a16="http://schemas.microsoft.com/office/drawing/2014/main" id="{6F3AC819-F7A8-8743-A846-E0140EBE057C}"/>
              </a:ext>
            </a:extLst>
          </p:cNvPr>
          <p:cNvGraphicFramePr/>
          <p:nvPr>
            <p:extLst>
              <p:ext uri="{D42A27DB-BD31-4B8C-83A1-F6EECF244321}">
                <p14:modId xmlns:p14="http://schemas.microsoft.com/office/powerpoint/2010/main" val="1333770227"/>
              </p:ext>
            </p:extLst>
          </p:nvPr>
        </p:nvGraphicFramePr>
        <p:xfrm>
          <a:off x="1140177" y="3429000"/>
          <a:ext cx="7804331" cy="257507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7736272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59A10-9446-294D-A387-3F9BCDFA1BCD}"/>
              </a:ext>
            </a:extLst>
          </p:cNvPr>
          <p:cNvSpPr>
            <a:spLocks noGrp="1"/>
          </p:cNvSpPr>
          <p:nvPr>
            <p:ph type="title"/>
          </p:nvPr>
        </p:nvSpPr>
        <p:spPr/>
        <p:txBody>
          <a:bodyPr/>
          <a:lstStyle/>
          <a:p>
            <a:r>
              <a:rPr lang="en-US" dirty="0"/>
              <a:t>Time and Common Sense</a:t>
            </a:r>
          </a:p>
        </p:txBody>
      </p:sp>
      <p:sp>
        <p:nvSpPr>
          <p:cNvPr id="3" name="Content Placeholder 2">
            <a:extLst>
              <a:ext uri="{FF2B5EF4-FFF2-40B4-BE49-F238E27FC236}">
                <a16:creationId xmlns:a16="http://schemas.microsoft.com/office/drawing/2014/main" id="{C735C524-F5D2-2B49-B04C-5748391C1D67}"/>
              </a:ext>
            </a:extLst>
          </p:cNvPr>
          <p:cNvSpPr>
            <a:spLocks noGrp="1"/>
          </p:cNvSpPr>
          <p:nvPr>
            <p:ph idx="1"/>
          </p:nvPr>
        </p:nvSpPr>
        <p:spPr/>
        <p:txBody>
          <a:bodyPr/>
          <a:lstStyle/>
          <a:p>
            <a:r>
              <a:rPr lang="en-US" dirty="0"/>
              <a:t>Choose from “</a:t>
            </a:r>
            <a:r>
              <a:rPr lang="en-US" i="1" dirty="0"/>
              <a:t>will</a:t>
            </a:r>
            <a:r>
              <a:rPr lang="en-US" dirty="0"/>
              <a:t>” or “</a:t>
            </a:r>
            <a:r>
              <a:rPr lang="en-US" i="1" dirty="0"/>
              <a:t>will not</a:t>
            </a:r>
            <a:r>
              <a:rPr lang="en-US" dirty="0"/>
              <a:t>”</a:t>
            </a:r>
          </a:p>
          <a:p>
            <a:endParaRPr lang="en-US" dirty="0"/>
          </a:p>
        </p:txBody>
      </p:sp>
      <p:sp>
        <p:nvSpPr>
          <p:cNvPr id="4" name="Slide Number Placeholder 3">
            <a:extLst>
              <a:ext uri="{FF2B5EF4-FFF2-40B4-BE49-F238E27FC236}">
                <a16:creationId xmlns:a16="http://schemas.microsoft.com/office/drawing/2014/main" id="{7725D454-74E6-A748-A6E4-594ED3A83128}"/>
              </a:ext>
            </a:extLst>
          </p:cNvPr>
          <p:cNvSpPr>
            <a:spLocks noGrp="1"/>
          </p:cNvSpPr>
          <p:nvPr>
            <p:ph type="sldNum" sz="quarter" idx="11"/>
          </p:nvPr>
        </p:nvSpPr>
        <p:spPr/>
        <p:txBody>
          <a:bodyPr/>
          <a:lstStyle/>
          <a:p>
            <a:fld id="{BDF588C3-71D6-5D45-B118-1C664482E1C2}" type="slidenum">
              <a:rPr lang="en-US" smtClean="0"/>
              <a:t>3</a:t>
            </a:fld>
            <a:endParaRPr lang="en-US" dirty="0"/>
          </a:p>
        </p:txBody>
      </p:sp>
      <p:pic>
        <p:nvPicPr>
          <p:cNvPr id="8" name="Picture 7">
            <a:extLst>
              <a:ext uri="{FF2B5EF4-FFF2-40B4-BE49-F238E27FC236}">
                <a16:creationId xmlns:a16="http://schemas.microsoft.com/office/drawing/2014/main" id="{47FD624B-EF53-DC4B-AC08-49BF7BB37DC5}"/>
              </a:ext>
            </a:extLst>
          </p:cNvPr>
          <p:cNvPicPr>
            <a:picLocks noChangeAspect="1"/>
          </p:cNvPicPr>
          <p:nvPr/>
        </p:nvPicPr>
        <p:blipFill>
          <a:blip r:embed="rId3"/>
          <a:stretch>
            <a:fillRect/>
          </a:stretch>
        </p:blipFill>
        <p:spPr>
          <a:xfrm>
            <a:off x="1648823" y="1803400"/>
            <a:ext cx="3251200" cy="3251200"/>
          </a:xfrm>
          <a:prstGeom prst="rect">
            <a:avLst/>
          </a:prstGeom>
        </p:spPr>
      </p:pic>
      <p:sp>
        <p:nvSpPr>
          <p:cNvPr id="10" name="TextBox 9">
            <a:extLst>
              <a:ext uri="{FF2B5EF4-FFF2-40B4-BE49-F238E27FC236}">
                <a16:creationId xmlns:a16="http://schemas.microsoft.com/office/drawing/2014/main" id="{6D01EBB4-4107-E548-A8F4-2ADACCFDD95C}"/>
              </a:ext>
            </a:extLst>
          </p:cNvPr>
          <p:cNvSpPr txBox="1"/>
          <p:nvPr/>
        </p:nvSpPr>
        <p:spPr>
          <a:xfrm>
            <a:off x="1034143" y="4775147"/>
            <a:ext cx="4480560" cy="830997"/>
          </a:xfrm>
          <a:prstGeom prst="rect">
            <a:avLst/>
          </a:prstGeom>
          <a:noFill/>
        </p:spPr>
        <p:txBody>
          <a:bodyPr wrap="square" rtlCol="0">
            <a:spAutoFit/>
          </a:bodyPr>
          <a:lstStyle/>
          <a:p>
            <a:r>
              <a:rPr lang="en-US" sz="2400" dirty="0"/>
              <a:t>Dr. Porter is </a:t>
            </a:r>
            <a:r>
              <a:rPr lang="en-US" sz="2400" b="1" dirty="0"/>
              <a:t>taking a vacation </a:t>
            </a:r>
            <a:r>
              <a:rPr lang="en-US" sz="2400" dirty="0"/>
              <a:t>and ___ be able to see you soon.</a:t>
            </a:r>
          </a:p>
        </p:txBody>
      </p:sp>
      <p:sp>
        <p:nvSpPr>
          <p:cNvPr id="11" name="TextBox 10">
            <a:extLst>
              <a:ext uri="{FF2B5EF4-FFF2-40B4-BE49-F238E27FC236}">
                <a16:creationId xmlns:a16="http://schemas.microsoft.com/office/drawing/2014/main" id="{89CB94FF-8F18-AA4C-AD2A-1838B105BF44}"/>
              </a:ext>
            </a:extLst>
          </p:cNvPr>
          <p:cNvSpPr txBox="1"/>
          <p:nvPr/>
        </p:nvSpPr>
        <p:spPr>
          <a:xfrm>
            <a:off x="6424749" y="4804686"/>
            <a:ext cx="4480560" cy="830997"/>
          </a:xfrm>
          <a:prstGeom prst="rect">
            <a:avLst/>
          </a:prstGeom>
          <a:noFill/>
        </p:spPr>
        <p:txBody>
          <a:bodyPr wrap="square" rtlCol="0">
            <a:spAutoFit/>
          </a:bodyPr>
          <a:lstStyle/>
          <a:p>
            <a:r>
              <a:rPr lang="en-US" sz="2400" dirty="0"/>
              <a:t>Dr. Porter is </a:t>
            </a:r>
            <a:r>
              <a:rPr lang="en-US" sz="2400" b="1" dirty="0"/>
              <a:t>taking a walk </a:t>
            </a:r>
            <a:r>
              <a:rPr lang="en-US" sz="2400" dirty="0"/>
              <a:t>and     ___ be able to see you soon.</a:t>
            </a:r>
          </a:p>
        </p:txBody>
      </p:sp>
      <p:sp>
        <p:nvSpPr>
          <p:cNvPr id="5" name="Cloud Callout 4">
            <a:extLst>
              <a:ext uri="{FF2B5EF4-FFF2-40B4-BE49-F238E27FC236}">
                <a16:creationId xmlns:a16="http://schemas.microsoft.com/office/drawing/2014/main" id="{B883D42C-4F46-194D-8C13-C081F371B3C6}"/>
              </a:ext>
            </a:extLst>
          </p:cNvPr>
          <p:cNvSpPr/>
          <p:nvPr/>
        </p:nvSpPr>
        <p:spPr>
          <a:xfrm>
            <a:off x="3274423" y="3711976"/>
            <a:ext cx="1828800" cy="889245"/>
          </a:xfrm>
          <a:prstGeom prst="cloudCallou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Days</a:t>
            </a:r>
          </a:p>
        </p:txBody>
      </p:sp>
      <p:pic>
        <p:nvPicPr>
          <p:cNvPr id="12" name="Picture 11">
            <a:extLst>
              <a:ext uri="{FF2B5EF4-FFF2-40B4-BE49-F238E27FC236}">
                <a16:creationId xmlns:a16="http://schemas.microsoft.com/office/drawing/2014/main" id="{5ED77F42-7B54-F14D-8E6B-F0BEEA4F162D}"/>
              </a:ext>
            </a:extLst>
          </p:cNvPr>
          <p:cNvPicPr>
            <a:picLocks noChangeAspect="1"/>
          </p:cNvPicPr>
          <p:nvPr/>
        </p:nvPicPr>
        <p:blipFill>
          <a:blip r:embed="rId4"/>
          <a:stretch>
            <a:fillRect/>
          </a:stretch>
        </p:blipFill>
        <p:spPr>
          <a:xfrm>
            <a:off x="6526140" y="1821954"/>
            <a:ext cx="3430142" cy="2982732"/>
          </a:xfrm>
          <a:prstGeom prst="rect">
            <a:avLst/>
          </a:prstGeom>
        </p:spPr>
      </p:pic>
    </p:spTree>
    <p:extLst>
      <p:ext uri="{BB962C8B-B14F-4D97-AF65-F5344CB8AC3E}">
        <p14:creationId xmlns:p14="http://schemas.microsoft.com/office/powerpoint/2010/main" val="3203883035"/>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E6C69-3E31-9944-BB6B-80E54C4A3675}"/>
              </a:ext>
            </a:extLst>
          </p:cNvPr>
          <p:cNvSpPr>
            <a:spLocks noGrp="1"/>
          </p:cNvSpPr>
          <p:nvPr>
            <p:ph type="title"/>
          </p:nvPr>
        </p:nvSpPr>
        <p:spPr/>
        <p:txBody>
          <a:bodyPr/>
          <a:lstStyle/>
          <a:p>
            <a:r>
              <a:rPr lang="en-US" dirty="0"/>
              <a:t>Conclusion - </a:t>
            </a:r>
            <a:r>
              <a:rPr lang="en-US" dirty="0" err="1"/>
              <a:t>TacoLM</a:t>
            </a:r>
            <a:endParaRPr lang="en-US" dirty="0"/>
          </a:p>
        </p:txBody>
      </p:sp>
      <p:sp>
        <p:nvSpPr>
          <p:cNvPr id="3" name="Content Placeholder 2">
            <a:extLst>
              <a:ext uri="{FF2B5EF4-FFF2-40B4-BE49-F238E27FC236}">
                <a16:creationId xmlns:a16="http://schemas.microsoft.com/office/drawing/2014/main" id="{2147CFF3-A9BD-EA4E-A33D-C54EFCE92339}"/>
              </a:ext>
            </a:extLst>
          </p:cNvPr>
          <p:cNvSpPr>
            <a:spLocks noGrp="1"/>
          </p:cNvSpPr>
          <p:nvPr>
            <p:ph idx="1"/>
          </p:nvPr>
        </p:nvSpPr>
        <p:spPr>
          <a:xfrm>
            <a:off x="609600" y="1251856"/>
            <a:ext cx="10972800" cy="5272065"/>
          </a:xfrm>
        </p:spPr>
        <p:txBody>
          <a:bodyPr/>
          <a:lstStyle/>
          <a:p>
            <a:r>
              <a:rPr lang="en-US" dirty="0"/>
              <a:t>Time-aware with minimal supervision</a:t>
            </a:r>
          </a:p>
          <a:p>
            <a:endParaRPr lang="en-US" dirty="0"/>
          </a:p>
          <a:p>
            <a:r>
              <a:rPr lang="en-US" dirty="0"/>
              <a:t>Joint pre-training over multiple temporal dimensions</a:t>
            </a:r>
          </a:p>
          <a:p>
            <a:endParaRPr lang="en-US" dirty="0"/>
          </a:p>
          <a:p>
            <a:r>
              <a:rPr lang="en-US" dirty="0"/>
              <a:t>Able to directly predict events’ duration, frequency or typical time</a:t>
            </a:r>
          </a:p>
          <a:p>
            <a:pPr lvl="1"/>
            <a:r>
              <a:rPr lang="en-US" dirty="0"/>
              <a:t>19% better on direct prediction tasks</a:t>
            </a:r>
          </a:p>
          <a:p>
            <a:pPr lvl="1"/>
            <a:r>
              <a:rPr lang="en-US" dirty="0"/>
              <a:t>Bell-shaped predictive distributions</a:t>
            </a:r>
          </a:p>
          <a:p>
            <a:pPr lvl="1"/>
            <a:r>
              <a:rPr lang="en-US" dirty="0"/>
              <a:t>Differentiates fine grained event contexts</a:t>
            </a:r>
          </a:p>
          <a:p>
            <a:pPr lvl="1"/>
            <a:endParaRPr lang="en-US" dirty="0"/>
          </a:p>
          <a:p>
            <a:pPr lvl="1"/>
            <a:endParaRPr lang="en-US" dirty="0"/>
          </a:p>
          <a:p>
            <a:pPr lvl="1"/>
            <a:endParaRPr lang="en-US" dirty="0"/>
          </a:p>
          <a:p>
            <a:r>
              <a:rPr lang="en-US" dirty="0"/>
              <a:t>Works as a general language model</a:t>
            </a:r>
          </a:p>
          <a:p>
            <a:pPr lvl="1"/>
            <a:r>
              <a:rPr lang="en-US" dirty="0"/>
              <a:t>8% improvement on child-parent event relation extraction</a:t>
            </a:r>
          </a:p>
          <a:p>
            <a:pPr lvl="1"/>
            <a:endParaRPr lang="en-US" dirty="0"/>
          </a:p>
          <a:p>
            <a:endParaRPr lang="en-US" dirty="0"/>
          </a:p>
          <a:p>
            <a:pPr lvl="1"/>
            <a:endParaRPr lang="en-US" dirty="0"/>
          </a:p>
          <a:p>
            <a:pPr lvl="1"/>
            <a:endParaRPr lang="en-US" dirty="0"/>
          </a:p>
          <a:p>
            <a:endParaRPr lang="en-US" dirty="0"/>
          </a:p>
          <a:p>
            <a:pPr lvl="1"/>
            <a:endParaRPr lang="en-US" dirty="0"/>
          </a:p>
          <a:p>
            <a:pPr lvl="1"/>
            <a:endParaRPr lang="en-US" dirty="0"/>
          </a:p>
        </p:txBody>
      </p:sp>
      <p:sp>
        <p:nvSpPr>
          <p:cNvPr id="4" name="Slide Number Placeholder 3">
            <a:extLst>
              <a:ext uri="{FF2B5EF4-FFF2-40B4-BE49-F238E27FC236}">
                <a16:creationId xmlns:a16="http://schemas.microsoft.com/office/drawing/2014/main" id="{A4A466FD-A1BD-7A48-93BB-8D8522F11E08}"/>
              </a:ext>
            </a:extLst>
          </p:cNvPr>
          <p:cNvSpPr>
            <a:spLocks noGrp="1"/>
          </p:cNvSpPr>
          <p:nvPr>
            <p:ph type="sldNum" sz="quarter" idx="11"/>
          </p:nvPr>
        </p:nvSpPr>
        <p:spPr/>
        <p:txBody>
          <a:bodyPr/>
          <a:lstStyle/>
          <a:p>
            <a:fld id="{BDF588C3-71D6-5D45-B118-1C664482E1C2}" type="slidenum">
              <a:rPr lang="en-US" smtClean="0"/>
              <a:t>30</a:t>
            </a:fld>
            <a:endParaRPr lang="en-US"/>
          </a:p>
        </p:txBody>
      </p:sp>
      <p:sp>
        <p:nvSpPr>
          <p:cNvPr id="5" name="Rounded Rectangle 4">
            <a:extLst>
              <a:ext uri="{FF2B5EF4-FFF2-40B4-BE49-F238E27FC236}">
                <a16:creationId xmlns:a16="http://schemas.microsoft.com/office/drawing/2014/main" id="{3D6D9803-858F-F747-BA7D-565B2DEE5FA7}"/>
              </a:ext>
            </a:extLst>
          </p:cNvPr>
          <p:cNvSpPr/>
          <p:nvPr/>
        </p:nvSpPr>
        <p:spPr>
          <a:xfrm>
            <a:off x="1038578" y="1744936"/>
            <a:ext cx="3130651" cy="354193"/>
          </a:xfrm>
          <a:prstGeom prst="round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75000"/>
                    <a:lumOff val="25000"/>
                  </a:schemeClr>
                </a:solidFill>
                <a:latin typeface="Helvetica Neue" charset="0"/>
                <a:ea typeface="Helvetica Neue" charset="0"/>
                <a:cs typeface="Helvetica Neue" charset="0"/>
              </a:rPr>
              <a:t>I played basketball </a:t>
            </a:r>
            <a:r>
              <a:rPr lang="en-US" sz="1600" u="sng" dirty="0">
                <a:solidFill>
                  <a:schemeClr val="accent2">
                    <a:lumMod val="75000"/>
                  </a:schemeClr>
                </a:solidFill>
                <a:latin typeface="Helvetica Neue" charset="0"/>
                <a:ea typeface="Helvetica Neue" charset="0"/>
                <a:cs typeface="Helvetica Neue" charset="0"/>
              </a:rPr>
              <a:t>for 2 hours</a:t>
            </a:r>
            <a:r>
              <a:rPr lang="en-US" sz="1600" dirty="0">
                <a:solidFill>
                  <a:schemeClr val="tx1">
                    <a:lumMod val="75000"/>
                    <a:lumOff val="25000"/>
                  </a:schemeClr>
                </a:solidFill>
                <a:latin typeface="Helvetica Neue" charset="0"/>
                <a:ea typeface="Helvetica Neue" charset="0"/>
                <a:cs typeface="Helvetica Neue" charset="0"/>
              </a:rPr>
              <a:t> </a:t>
            </a:r>
          </a:p>
        </p:txBody>
      </p:sp>
      <p:sp>
        <p:nvSpPr>
          <p:cNvPr id="6" name="Pentagon 5">
            <a:extLst>
              <a:ext uri="{FF2B5EF4-FFF2-40B4-BE49-F238E27FC236}">
                <a16:creationId xmlns:a16="http://schemas.microsoft.com/office/drawing/2014/main" id="{6E45875B-9E17-644C-9171-8259BA619617}"/>
              </a:ext>
            </a:extLst>
          </p:cNvPr>
          <p:cNvSpPr/>
          <p:nvPr/>
        </p:nvSpPr>
        <p:spPr>
          <a:xfrm>
            <a:off x="1038578" y="2592209"/>
            <a:ext cx="4852609" cy="354192"/>
          </a:xfrm>
          <a:prstGeom prst="homePlate">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75000"/>
                    <a:lumOff val="25000"/>
                  </a:schemeClr>
                </a:solidFill>
                <a:latin typeface="Helvetica Neue" charset="0"/>
                <a:ea typeface="Helvetica Neue" charset="0"/>
                <a:cs typeface="Helvetica Neue" charset="0"/>
              </a:rPr>
              <a:t>Frequency of “brushing teeth” = every morning”</a:t>
            </a:r>
          </a:p>
        </p:txBody>
      </p:sp>
      <p:sp>
        <p:nvSpPr>
          <p:cNvPr id="7" name="Process 6">
            <a:extLst>
              <a:ext uri="{FF2B5EF4-FFF2-40B4-BE49-F238E27FC236}">
                <a16:creationId xmlns:a16="http://schemas.microsoft.com/office/drawing/2014/main" id="{4A59BE1B-6C1D-7F46-9E8E-7D3C081CC2D7}"/>
              </a:ext>
            </a:extLst>
          </p:cNvPr>
          <p:cNvSpPr/>
          <p:nvPr/>
        </p:nvSpPr>
        <p:spPr>
          <a:xfrm>
            <a:off x="5969001" y="2592208"/>
            <a:ext cx="3886199" cy="354193"/>
          </a:xfrm>
          <a:prstGeom prst="flowChartProcess">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75000"/>
                    <a:lumOff val="25000"/>
                  </a:schemeClr>
                </a:solidFill>
                <a:latin typeface="Helvetica Neue" charset="0"/>
                <a:ea typeface="Helvetica Neue" charset="0"/>
                <a:cs typeface="Helvetica Neue" charset="0"/>
              </a:rPr>
              <a:t>Duration of “brushing teeth” &lt; morning</a:t>
            </a:r>
          </a:p>
        </p:txBody>
      </p:sp>
      <p:graphicFrame>
        <p:nvGraphicFramePr>
          <p:cNvPr id="9" name="Chart 8">
            <a:extLst>
              <a:ext uri="{FF2B5EF4-FFF2-40B4-BE49-F238E27FC236}">
                <a16:creationId xmlns:a16="http://schemas.microsoft.com/office/drawing/2014/main" id="{A03E1C41-5718-174B-A3C0-C9417E557B02}"/>
              </a:ext>
            </a:extLst>
          </p:cNvPr>
          <p:cNvGraphicFramePr/>
          <p:nvPr>
            <p:extLst>
              <p:ext uri="{D42A27DB-BD31-4B8C-83A1-F6EECF244321}">
                <p14:modId xmlns:p14="http://schemas.microsoft.com/office/powerpoint/2010/main" val="4172746549"/>
              </p:ext>
            </p:extLst>
          </p:nvPr>
        </p:nvGraphicFramePr>
        <p:xfrm>
          <a:off x="1048254" y="4558936"/>
          <a:ext cx="9524207" cy="1179523"/>
        </p:xfrm>
        <a:graphic>
          <a:graphicData uri="http://schemas.openxmlformats.org/drawingml/2006/chart">
            <c:chart xmlns:c="http://schemas.openxmlformats.org/drawingml/2006/chart" xmlns:r="http://schemas.openxmlformats.org/officeDocument/2006/relationships" r:id="rId3"/>
          </a:graphicData>
        </a:graphic>
      </p:graphicFrame>
      <p:sp>
        <p:nvSpPr>
          <p:cNvPr id="10" name="Rounded Rectangle 9">
            <a:extLst>
              <a:ext uri="{FF2B5EF4-FFF2-40B4-BE49-F238E27FC236}">
                <a16:creationId xmlns:a16="http://schemas.microsoft.com/office/drawing/2014/main" id="{DAE27A18-31F4-024D-9C4E-D9072AC24F83}"/>
              </a:ext>
            </a:extLst>
          </p:cNvPr>
          <p:cNvSpPr/>
          <p:nvPr/>
        </p:nvSpPr>
        <p:spPr>
          <a:xfrm>
            <a:off x="6197969" y="799893"/>
            <a:ext cx="5602147" cy="1383233"/>
          </a:xfrm>
          <a:prstGeom prst="roundRect">
            <a:avLst/>
          </a:prstGeom>
          <a:solidFill>
            <a:schemeClr val="accent4">
              <a:lumMod val="20000"/>
              <a:lumOff val="80000"/>
            </a:schemeClr>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lumMod val="75000"/>
                    <a:lumOff val="25000"/>
                  </a:schemeClr>
                </a:solidFill>
                <a:latin typeface="Helvetica Neue" charset="0"/>
                <a:ea typeface="Helvetica Neue" charset="0"/>
                <a:cs typeface="Helvetica Neue" charset="0"/>
              </a:rPr>
              <a:t>Thank you!</a:t>
            </a:r>
          </a:p>
          <a:p>
            <a:pPr algn="ctr"/>
            <a:r>
              <a:rPr lang="en-US" sz="2400" dirty="0">
                <a:solidFill>
                  <a:schemeClr val="tx1">
                    <a:lumMod val="75000"/>
                    <a:lumOff val="25000"/>
                  </a:schemeClr>
                </a:solidFill>
                <a:latin typeface="Helvetica Neue" charset="0"/>
                <a:ea typeface="Helvetica Neue" charset="0"/>
                <a:cs typeface="Helvetica Neue" charset="0"/>
              </a:rPr>
              <a:t>Code &amp; Data: </a:t>
            </a:r>
            <a:r>
              <a:rPr lang="en-US" sz="2400" dirty="0">
                <a:hlinkClick r:id="rId4"/>
              </a:rPr>
              <a:t>https://github.com/CogComp/TacoLM</a:t>
            </a:r>
            <a:endParaRPr lang="en-US" sz="2400" dirty="0">
              <a:solidFill>
                <a:schemeClr val="tx1">
                  <a:lumMod val="75000"/>
                  <a:lumOff val="25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275694461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
                                            <p:txEl>
                                              <p:pRg st="11" end="11"/>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Graphic spid="9" grpId="0">
        <p:bldAsOne/>
      </p:bldGraphic>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59A10-9446-294D-A387-3F9BCDFA1BCD}"/>
              </a:ext>
            </a:extLst>
          </p:cNvPr>
          <p:cNvSpPr>
            <a:spLocks noGrp="1"/>
          </p:cNvSpPr>
          <p:nvPr>
            <p:ph type="title"/>
          </p:nvPr>
        </p:nvSpPr>
        <p:spPr/>
        <p:txBody>
          <a:bodyPr/>
          <a:lstStyle/>
          <a:p>
            <a:r>
              <a:rPr lang="en-US" dirty="0"/>
              <a:t>Time and Common Sense</a:t>
            </a:r>
          </a:p>
        </p:txBody>
      </p:sp>
      <p:sp>
        <p:nvSpPr>
          <p:cNvPr id="3" name="Content Placeholder 2">
            <a:extLst>
              <a:ext uri="{FF2B5EF4-FFF2-40B4-BE49-F238E27FC236}">
                <a16:creationId xmlns:a16="http://schemas.microsoft.com/office/drawing/2014/main" id="{C735C524-F5D2-2B49-B04C-5748391C1D67}"/>
              </a:ext>
            </a:extLst>
          </p:cNvPr>
          <p:cNvSpPr>
            <a:spLocks noGrp="1"/>
          </p:cNvSpPr>
          <p:nvPr>
            <p:ph idx="1"/>
          </p:nvPr>
        </p:nvSpPr>
        <p:spPr/>
        <p:txBody>
          <a:bodyPr/>
          <a:lstStyle/>
          <a:p>
            <a:r>
              <a:rPr lang="en-US" dirty="0"/>
              <a:t>Choose from “</a:t>
            </a:r>
            <a:r>
              <a:rPr lang="en-US" i="1" dirty="0"/>
              <a:t>will</a:t>
            </a:r>
            <a:r>
              <a:rPr lang="en-US" dirty="0"/>
              <a:t>” or “</a:t>
            </a:r>
            <a:r>
              <a:rPr lang="en-US" i="1" dirty="0"/>
              <a:t>will not</a:t>
            </a:r>
            <a:r>
              <a:rPr lang="en-US" dirty="0"/>
              <a:t>”</a:t>
            </a:r>
          </a:p>
          <a:p>
            <a:endParaRPr lang="en-US" dirty="0"/>
          </a:p>
        </p:txBody>
      </p:sp>
      <p:sp>
        <p:nvSpPr>
          <p:cNvPr id="4" name="Slide Number Placeholder 3">
            <a:extLst>
              <a:ext uri="{FF2B5EF4-FFF2-40B4-BE49-F238E27FC236}">
                <a16:creationId xmlns:a16="http://schemas.microsoft.com/office/drawing/2014/main" id="{7725D454-74E6-A748-A6E4-594ED3A83128}"/>
              </a:ext>
            </a:extLst>
          </p:cNvPr>
          <p:cNvSpPr>
            <a:spLocks noGrp="1"/>
          </p:cNvSpPr>
          <p:nvPr>
            <p:ph type="sldNum" sz="quarter" idx="11"/>
          </p:nvPr>
        </p:nvSpPr>
        <p:spPr/>
        <p:txBody>
          <a:bodyPr/>
          <a:lstStyle/>
          <a:p>
            <a:fld id="{BDF588C3-71D6-5D45-B118-1C664482E1C2}" type="slidenum">
              <a:rPr lang="en-US" smtClean="0"/>
              <a:t>4</a:t>
            </a:fld>
            <a:endParaRPr lang="en-US" dirty="0"/>
          </a:p>
        </p:txBody>
      </p:sp>
      <p:pic>
        <p:nvPicPr>
          <p:cNvPr id="8" name="Picture 7">
            <a:extLst>
              <a:ext uri="{FF2B5EF4-FFF2-40B4-BE49-F238E27FC236}">
                <a16:creationId xmlns:a16="http://schemas.microsoft.com/office/drawing/2014/main" id="{47FD624B-EF53-DC4B-AC08-49BF7BB37DC5}"/>
              </a:ext>
            </a:extLst>
          </p:cNvPr>
          <p:cNvPicPr>
            <a:picLocks noChangeAspect="1"/>
          </p:cNvPicPr>
          <p:nvPr/>
        </p:nvPicPr>
        <p:blipFill>
          <a:blip r:embed="rId3"/>
          <a:stretch>
            <a:fillRect/>
          </a:stretch>
        </p:blipFill>
        <p:spPr>
          <a:xfrm>
            <a:off x="1648823" y="1803400"/>
            <a:ext cx="3251200" cy="3251200"/>
          </a:xfrm>
          <a:prstGeom prst="rect">
            <a:avLst/>
          </a:prstGeom>
        </p:spPr>
      </p:pic>
      <p:sp>
        <p:nvSpPr>
          <p:cNvPr id="10" name="TextBox 9">
            <a:extLst>
              <a:ext uri="{FF2B5EF4-FFF2-40B4-BE49-F238E27FC236}">
                <a16:creationId xmlns:a16="http://schemas.microsoft.com/office/drawing/2014/main" id="{6D01EBB4-4107-E548-A8F4-2ADACCFDD95C}"/>
              </a:ext>
            </a:extLst>
          </p:cNvPr>
          <p:cNvSpPr txBox="1"/>
          <p:nvPr/>
        </p:nvSpPr>
        <p:spPr>
          <a:xfrm>
            <a:off x="1034143" y="4775147"/>
            <a:ext cx="4480560" cy="830997"/>
          </a:xfrm>
          <a:prstGeom prst="rect">
            <a:avLst/>
          </a:prstGeom>
          <a:noFill/>
        </p:spPr>
        <p:txBody>
          <a:bodyPr wrap="square" rtlCol="0">
            <a:spAutoFit/>
          </a:bodyPr>
          <a:lstStyle/>
          <a:p>
            <a:r>
              <a:rPr lang="en-US" sz="2400" dirty="0"/>
              <a:t>Dr. Porter is </a:t>
            </a:r>
            <a:r>
              <a:rPr lang="en-US" sz="2400" b="1" dirty="0"/>
              <a:t>taking a vacation </a:t>
            </a:r>
            <a:r>
              <a:rPr lang="en-US" sz="2400" dirty="0"/>
              <a:t>and </a:t>
            </a:r>
            <a:r>
              <a:rPr lang="en-US" sz="2400" u="sng" dirty="0"/>
              <a:t>will not</a:t>
            </a:r>
            <a:r>
              <a:rPr lang="en-US" sz="2400" dirty="0"/>
              <a:t> be able to see you soon.</a:t>
            </a:r>
          </a:p>
        </p:txBody>
      </p:sp>
      <p:sp>
        <p:nvSpPr>
          <p:cNvPr id="11" name="TextBox 10">
            <a:extLst>
              <a:ext uri="{FF2B5EF4-FFF2-40B4-BE49-F238E27FC236}">
                <a16:creationId xmlns:a16="http://schemas.microsoft.com/office/drawing/2014/main" id="{89CB94FF-8F18-AA4C-AD2A-1838B105BF44}"/>
              </a:ext>
            </a:extLst>
          </p:cNvPr>
          <p:cNvSpPr txBox="1"/>
          <p:nvPr/>
        </p:nvSpPr>
        <p:spPr>
          <a:xfrm>
            <a:off x="6424749" y="4804686"/>
            <a:ext cx="4480560" cy="830997"/>
          </a:xfrm>
          <a:prstGeom prst="rect">
            <a:avLst/>
          </a:prstGeom>
          <a:noFill/>
        </p:spPr>
        <p:txBody>
          <a:bodyPr wrap="square" rtlCol="0">
            <a:spAutoFit/>
          </a:bodyPr>
          <a:lstStyle/>
          <a:p>
            <a:r>
              <a:rPr lang="en-US" sz="2400" dirty="0"/>
              <a:t>Dr. Porter is </a:t>
            </a:r>
            <a:r>
              <a:rPr lang="en-US" sz="2400" b="1" dirty="0"/>
              <a:t>taking a walk </a:t>
            </a:r>
            <a:r>
              <a:rPr lang="en-US" sz="2400" dirty="0"/>
              <a:t>and     ___ be able to see you soon.</a:t>
            </a:r>
          </a:p>
        </p:txBody>
      </p:sp>
      <p:sp>
        <p:nvSpPr>
          <p:cNvPr id="5" name="Cloud Callout 4">
            <a:extLst>
              <a:ext uri="{FF2B5EF4-FFF2-40B4-BE49-F238E27FC236}">
                <a16:creationId xmlns:a16="http://schemas.microsoft.com/office/drawing/2014/main" id="{B883D42C-4F46-194D-8C13-C081F371B3C6}"/>
              </a:ext>
            </a:extLst>
          </p:cNvPr>
          <p:cNvSpPr/>
          <p:nvPr/>
        </p:nvSpPr>
        <p:spPr>
          <a:xfrm>
            <a:off x="3274423" y="3711976"/>
            <a:ext cx="1828800" cy="889245"/>
          </a:xfrm>
          <a:prstGeom prst="cloudCallou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Days</a:t>
            </a:r>
          </a:p>
        </p:txBody>
      </p:sp>
      <p:pic>
        <p:nvPicPr>
          <p:cNvPr id="12" name="Picture 11">
            <a:extLst>
              <a:ext uri="{FF2B5EF4-FFF2-40B4-BE49-F238E27FC236}">
                <a16:creationId xmlns:a16="http://schemas.microsoft.com/office/drawing/2014/main" id="{2D5E458E-794A-B446-9F49-08F96DA7B912}"/>
              </a:ext>
            </a:extLst>
          </p:cNvPr>
          <p:cNvPicPr>
            <a:picLocks noChangeAspect="1"/>
          </p:cNvPicPr>
          <p:nvPr/>
        </p:nvPicPr>
        <p:blipFill>
          <a:blip r:embed="rId4"/>
          <a:stretch>
            <a:fillRect/>
          </a:stretch>
        </p:blipFill>
        <p:spPr>
          <a:xfrm>
            <a:off x="6526140" y="1821954"/>
            <a:ext cx="3430142" cy="2982732"/>
          </a:xfrm>
          <a:prstGeom prst="rect">
            <a:avLst/>
          </a:prstGeom>
        </p:spPr>
      </p:pic>
    </p:spTree>
    <p:extLst>
      <p:ext uri="{BB962C8B-B14F-4D97-AF65-F5344CB8AC3E}">
        <p14:creationId xmlns:p14="http://schemas.microsoft.com/office/powerpoint/2010/main" val="404477723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EFB6B404-2E04-474F-AC95-7B0EF85FB22C}"/>
              </a:ext>
            </a:extLst>
          </p:cNvPr>
          <p:cNvPicPr>
            <a:picLocks noChangeAspect="1"/>
          </p:cNvPicPr>
          <p:nvPr/>
        </p:nvPicPr>
        <p:blipFill>
          <a:blip r:embed="rId3"/>
          <a:stretch>
            <a:fillRect/>
          </a:stretch>
        </p:blipFill>
        <p:spPr>
          <a:xfrm>
            <a:off x="6526140" y="1821954"/>
            <a:ext cx="3430142" cy="2982732"/>
          </a:xfrm>
          <a:prstGeom prst="rect">
            <a:avLst/>
          </a:prstGeom>
        </p:spPr>
      </p:pic>
      <p:sp>
        <p:nvSpPr>
          <p:cNvPr id="2" name="Title 1">
            <a:extLst>
              <a:ext uri="{FF2B5EF4-FFF2-40B4-BE49-F238E27FC236}">
                <a16:creationId xmlns:a16="http://schemas.microsoft.com/office/drawing/2014/main" id="{E5259A10-9446-294D-A387-3F9BCDFA1BCD}"/>
              </a:ext>
            </a:extLst>
          </p:cNvPr>
          <p:cNvSpPr>
            <a:spLocks noGrp="1"/>
          </p:cNvSpPr>
          <p:nvPr>
            <p:ph type="title"/>
          </p:nvPr>
        </p:nvSpPr>
        <p:spPr/>
        <p:txBody>
          <a:bodyPr/>
          <a:lstStyle/>
          <a:p>
            <a:r>
              <a:rPr lang="en-US" dirty="0"/>
              <a:t>Time and Common Sense</a:t>
            </a:r>
          </a:p>
        </p:txBody>
      </p:sp>
      <p:sp>
        <p:nvSpPr>
          <p:cNvPr id="3" name="Content Placeholder 2">
            <a:extLst>
              <a:ext uri="{FF2B5EF4-FFF2-40B4-BE49-F238E27FC236}">
                <a16:creationId xmlns:a16="http://schemas.microsoft.com/office/drawing/2014/main" id="{C735C524-F5D2-2B49-B04C-5748391C1D67}"/>
              </a:ext>
            </a:extLst>
          </p:cNvPr>
          <p:cNvSpPr>
            <a:spLocks noGrp="1"/>
          </p:cNvSpPr>
          <p:nvPr>
            <p:ph idx="1"/>
          </p:nvPr>
        </p:nvSpPr>
        <p:spPr/>
        <p:txBody>
          <a:bodyPr/>
          <a:lstStyle/>
          <a:p>
            <a:r>
              <a:rPr lang="en-US" dirty="0"/>
              <a:t>Choose from “</a:t>
            </a:r>
            <a:r>
              <a:rPr lang="en-US" i="1" dirty="0"/>
              <a:t>will</a:t>
            </a:r>
            <a:r>
              <a:rPr lang="en-US" dirty="0"/>
              <a:t>” or “</a:t>
            </a:r>
            <a:r>
              <a:rPr lang="en-US" i="1" dirty="0"/>
              <a:t>will not</a:t>
            </a:r>
            <a:r>
              <a:rPr lang="en-US" dirty="0"/>
              <a:t>”</a:t>
            </a:r>
          </a:p>
          <a:p>
            <a:endParaRPr lang="en-US" dirty="0"/>
          </a:p>
        </p:txBody>
      </p:sp>
      <p:sp>
        <p:nvSpPr>
          <p:cNvPr id="4" name="Slide Number Placeholder 3">
            <a:extLst>
              <a:ext uri="{FF2B5EF4-FFF2-40B4-BE49-F238E27FC236}">
                <a16:creationId xmlns:a16="http://schemas.microsoft.com/office/drawing/2014/main" id="{7725D454-74E6-A748-A6E4-594ED3A83128}"/>
              </a:ext>
            </a:extLst>
          </p:cNvPr>
          <p:cNvSpPr>
            <a:spLocks noGrp="1"/>
          </p:cNvSpPr>
          <p:nvPr>
            <p:ph type="sldNum" sz="quarter" idx="11"/>
          </p:nvPr>
        </p:nvSpPr>
        <p:spPr/>
        <p:txBody>
          <a:bodyPr/>
          <a:lstStyle/>
          <a:p>
            <a:fld id="{BDF588C3-71D6-5D45-B118-1C664482E1C2}" type="slidenum">
              <a:rPr lang="en-US" smtClean="0"/>
              <a:t>5</a:t>
            </a:fld>
            <a:endParaRPr lang="en-US" dirty="0"/>
          </a:p>
        </p:txBody>
      </p:sp>
      <p:pic>
        <p:nvPicPr>
          <p:cNvPr id="8" name="Picture 7">
            <a:extLst>
              <a:ext uri="{FF2B5EF4-FFF2-40B4-BE49-F238E27FC236}">
                <a16:creationId xmlns:a16="http://schemas.microsoft.com/office/drawing/2014/main" id="{47FD624B-EF53-DC4B-AC08-49BF7BB37DC5}"/>
              </a:ext>
            </a:extLst>
          </p:cNvPr>
          <p:cNvPicPr>
            <a:picLocks noChangeAspect="1"/>
          </p:cNvPicPr>
          <p:nvPr/>
        </p:nvPicPr>
        <p:blipFill>
          <a:blip r:embed="rId4"/>
          <a:stretch>
            <a:fillRect/>
          </a:stretch>
        </p:blipFill>
        <p:spPr>
          <a:xfrm>
            <a:off x="1648823" y="1803400"/>
            <a:ext cx="3251200" cy="3251200"/>
          </a:xfrm>
          <a:prstGeom prst="rect">
            <a:avLst/>
          </a:prstGeom>
        </p:spPr>
      </p:pic>
      <p:sp>
        <p:nvSpPr>
          <p:cNvPr id="10" name="TextBox 9">
            <a:extLst>
              <a:ext uri="{FF2B5EF4-FFF2-40B4-BE49-F238E27FC236}">
                <a16:creationId xmlns:a16="http://schemas.microsoft.com/office/drawing/2014/main" id="{6D01EBB4-4107-E548-A8F4-2ADACCFDD95C}"/>
              </a:ext>
            </a:extLst>
          </p:cNvPr>
          <p:cNvSpPr txBox="1"/>
          <p:nvPr/>
        </p:nvSpPr>
        <p:spPr>
          <a:xfrm>
            <a:off x="1034143" y="4775147"/>
            <a:ext cx="4480560" cy="830997"/>
          </a:xfrm>
          <a:prstGeom prst="rect">
            <a:avLst/>
          </a:prstGeom>
          <a:noFill/>
        </p:spPr>
        <p:txBody>
          <a:bodyPr wrap="square" rtlCol="0">
            <a:spAutoFit/>
          </a:bodyPr>
          <a:lstStyle/>
          <a:p>
            <a:r>
              <a:rPr lang="en-US" sz="2400" dirty="0"/>
              <a:t>Dr. Porter is </a:t>
            </a:r>
            <a:r>
              <a:rPr lang="en-US" sz="2400" b="1" dirty="0"/>
              <a:t>taking a vacation </a:t>
            </a:r>
            <a:r>
              <a:rPr lang="en-US" sz="2400" dirty="0"/>
              <a:t>and </a:t>
            </a:r>
            <a:r>
              <a:rPr lang="en-US" sz="2400" u="sng" dirty="0"/>
              <a:t>will not</a:t>
            </a:r>
            <a:r>
              <a:rPr lang="en-US" sz="2400" dirty="0"/>
              <a:t> be able to see you soon.</a:t>
            </a:r>
          </a:p>
        </p:txBody>
      </p:sp>
      <p:sp>
        <p:nvSpPr>
          <p:cNvPr id="11" name="TextBox 10">
            <a:extLst>
              <a:ext uri="{FF2B5EF4-FFF2-40B4-BE49-F238E27FC236}">
                <a16:creationId xmlns:a16="http://schemas.microsoft.com/office/drawing/2014/main" id="{89CB94FF-8F18-AA4C-AD2A-1838B105BF44}"/>
              </a:ext>
            </a:extLst>
          </p:cNvPr>
          <p:cNvSpPr txBox="1"/>
          <p:nvPr/>
        </p:nvSpPr>
        <p:spPr>
          <a:xfrm>
            <a:off x="6424749" y="4804686"/>
            <a:ext cx="4480560" cy="830997"/>
          </a:xfrm>
          <a:prstGeom prst="rect">
            <a:avLst/>
          </a:prstGeom>
          <a:noFill/>
        </p:spPr>
        <p:txBody>
          <a:bodyPr wrap="square" rtlCol="0">
            <a:spAutoFit/>
          </a:bodyPr>
          <a:lstStyle/>
          <a:p>
            <a:r>
              <a:rPr lang="en-US" sz="2400" dirty="0"/>
              <a:t>Dr. Porter is </a:t>
            </a:r>
            <a:r>
              <a:rPr lang="en-US" sz="2400" b="1" dirty="0"/>
              <a:t>taking a walk </a:t>
            </a:r>
            <a:r>
              <a:rPr lang="en-US" sz="2400" dirty="0"/>
              <a:t>and     ___ be able to see you soon.</a:t>
            </a:r>
          </a:p>
        </p:txBody>
      </p:sp>
      <p:sp>
        <p:nvSpPr>
          <p:cNvPr id="5" name="Cloud Callout 4">
            <a:extLst>
              <a:ext uri="{FF2B5EF4-FFF2-40B4-BE49-F238E27FC236}">
                <a16:creationId xmlns:a16="http://schemas.microsoft.com/office/drawing/2014/main" id="{B883D42C-4F46-194D-8C13-C081F371B3C6}"/>
              </a:ext>
            </a:extLst>
          </p:cNvPr>
          <p:cNvSpPr/>
          <p:nvPr/>
        </p:nvSpPr>
        <p:spPr>
          <a:xfrm>
            <a:off x="3274423" y="3711976"/>
            <a:ext cx="1828800" cy="889245"/>
          </a:xfrm>
          <a:prstGeom prst="cloudCallou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Days</a:t>
            </a:r>
          </a:p>
        </p:txBody>
      </p:sp>
      <p:sp>
        <p:nvSpPr>
          <p:cNvPr id="12" name="Cloud Callout 11">
            <a:extLst>
              <a:ext uri="{FF2B5EF4-FFF2-40B4-BE49-F238E27FC236}">
                <a16:creationId xmlns:a16="http://schemas.microsoft.com/office/drawing/2014/main" id="{8B02476F-CA67-4446-9D05-95EB8EAF0016}"/>
              </a:ext>
            </a:extLst>
          </p:cNvPr>
          <p:cNvSpPr/>
          <p:nvPr/>
        </p:nvSpPr>
        <p:spPr>
          <a:xfrm>
            <a:off x="8509000" y="3711975"/>
            <a:ext cx="1828800" cy="889245"/>
          </a:xfrm>
          <a:prstGeom prst="cloudCallou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Minutes</a:t>
            </a:r>
          </a:p>
        </p:txBody>
      </p:sp>
    </p:spTree>
    <p:extLst>
      <p:ext uri="{BB962C8B-B14F-4D97-AF65-F5344CB8AC3E}">
        <p14:creationId xmlns:p14="http://schemas.microsoft.com/office/powerpoint/2010/main" val="89649915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7A4FAC3-123D-874C-B501-8CB7ACEABEFA}"/>
              </a:ext>
            </a:extLst>
          </p:cNvPr>
          <p:cNvPicPr>
            <a:picLocks noChangeAspect="1"/>
          </p:cNvPicPr>
          <p:nvPr/>
        </p:nvPicPr>
        <p:blipFill>
          <a:blip r:embed="rId3"/>
          <a:stretch>
            <a:fillRect/>
          </a:stretch>
        </p:blipFill>
        <p:spPr>
          <a:xfrm>
            <a:off x="6526140" y="1821954"/>
            <a:ext cx="3430142" cy="2982732"/>
          </a:xfrm>
          <a:prstGeom prst="rect">
            <a:avLst/>
          </a:prstGeom>
        </p:spPr>
      </p:pic>
      <p:sp>
        <p:nvSpPr>
          <p:cNvPr id="2" name="Title 1">
            <a:extLst>
              <a:ext uri="{FF2B5EF4-FFF2-40B4-BE49-F238E27FC236}">
                <a16:creationId xmlns:a16="http://schemas.microsoft.com/office/drawing/2014/main" id="{E5259A10-9446-294D-A387-3F9BCDFA1BCD}"/>
              </a:ext>
            </a:extLst>
          </p:cNvPr>
          <p:cNvSpPr>
            <a:spLocks noGrp="1"/>
          </p:cNvSpPr>
          <p:nvPr>
            <p:ph type="title"/>
          </p:nvPr>
        </p:nvSpPr>
        <p:spPr/>
        <p:txBody>
          <a:bodyPr/>
          <a:lstStyle/>
          <a:p>
            <a:r>
              <a:rPr lang="en-US" dirty="0"/>
              <a:t>Time and Common Sense</a:t>
            </a:r>
          </a:p>
        </p:txBody>
      </p:sp>
      <p:sp>
        <p:nvSpPr>
          <p:cNvPr id="3" name="Content Placeholder 2">
            <a:extLst>
              <a:ext uri="{FF2B5EF4-FFF2-40B4-BE49-F238E27FC236}">
                <a16:creationId xmlns:a16="http://schemas.microsoft.com/office/drawing/2014/main" id="{C735C524-F5D2-2B49-B04C-5748391C1D67}"/>
              </a:ext>
            </a:extLst>
          </p:cNvPr>
          <p:cNvSpPr>
            <a:spLocks noGrp="1"/>
          </p:cNvSpPr>
          <p:nvPr>
            <p:ph idx="1"/>
          </p:nvPr>
        </p:nvSpPr>
        <p:spPr/>
        <p:txBody>
          <a:bodyPr/>
          <a:lstStyle/>
          <a:p>
            <a:r>
              <a:rPr lang="en-US" dirty="0"/>
              <a:t>Choose from “</a:t>
            </a:r>
            <a:r>
              <a:rPr lang="en-US" i="1" dirty="0"/>
              <a:t>will</a:t>
            </a:r>
            <a:r>
              <a:rPr lang="en-US" dirty="0"/>
              <a:t>” or “</a:t>
            </a:r>
            <a:r>
              <a:rPr lang="en-US" i="1" dirty="0"/>
              <a:t>will not</a:t>
            </a:r>
            <a:r>
              <a:rPr lang="en-US" dirty="0"/>
              <a:t>”</a:t>
            </a:r>
          </a:p>
          <a:p>
            <a:endParaRPr lang="en-US" dirty="0"/>
          </a:p>
        </p:txBody>
      </p:sp>
      <p:sp>
        <p:nvSpPr>
          <p:cNvPr id="4" name="Slide Number Placeholder 3">
            <a:extLst>
              <a:ext uri="{FF2B5EF4-FFF2-40B4-BE49-F238E27FC236}">
                <a16:creationId xmlns:a16="http://schemas.microsoft.com/office/drawing/2014/main" id="{7725D454-74E6-A748-A6E4-594ED3A83128}"/>
              </a:ext>
            </a:extLst>
          </p:cNvPr>
          <p:cNvSpPr>
            <a:spLocks noGrp="1"/>
          </p:cNvSpPr>
          <p:nvPr>
            <p:ph type="sldNum" sz="quarter" idx="11"/>
          </p:nvPr>
        </p:nvSpPr>
        <p:spPr/>
        <p:txBody>
          <a:bodyPr/>
          <a:lstStyle/>
          <a:p>
            <a:fld id="{BDF588C3-71D6-5D45-B118-1C664482E1C2}" type="slidenum">
              <a:rPr lang="en-US" smtClean="0"/>
              <a:t>6</a:t>
            </a:fld>
            <a:endParaRPr lang="en-US" dirty="0"/>
          </a:p>
        </p:txBody>
      </p:sp>
      <p:pic>
        <p:nvPicPr>
          <p:cNvPr id="8" name="Picture 7">
            <a:extLst>
              <a:ext uri="{FF2B5EF4-FFF2-40B4-BE49-F238E27FC236}">
                <a16:creationId xmlns:a16="http://schemas.microsoft.com/office/drawing/2014/main" id="{47FD624B-EF53-DC4B-AC08-49BF7BB37DC5}"/>
              </a:ext>
            </a:extLst>
          </p:cNvPr>
          <p:cNvPicPr>
            <a:picLocks noChangeAspect="1"/>
          </p:cNvPicPr>
          <p:nvPr/>
        </p:nvPicPr>
        <p:blipFill>
          <a:blip r:embed="rId4"/>
          <a:stretch>
            <a:fillRect/>
          </a:stretch>
        </p:blipFill>
        <p:spPr>
          <a:xfrm>
            <a:off x="1648823" y="1803400"/>
            <a:ext cx="3251200" cy="3251200"/>
          </a:xfrm>
          <a:prstGeom prst="rect">
            <a:avLst/>
          </a:prstGeom>
        </p:spPr>
      </p:pic>
      <p:sp>
        <p:nvSpPr>
          <p:cNvPr id="10" name="TextBox 9">
            <a:extLst>
              <a:ext uri="{FF2B5EF4-FFF2-40B4-BE49-F238E27FC236}">
                <a16:creationId xmlns:a16="http://schemas.microsoft.com/office/drawing/2014/main" id="{6D01EBB4-4107-E548-A8F4-2ADACCFDD95C}"/>
              </a:ext>
            </a:extLst>
          </p:cNvPr>
          <p:cNvSpPr txBox="1"/>
          <p:nvPr/>
        </p:nvSpPr>
        <p:spPr>
          <a:xfrm>
            <a:off x="1034143" y="4775147"/>
            <a:ext cx="4480560" cy="830997"/>
          </a:xfrm>
          <a:prstGeom prst="rect">
            <a:avLst/>
          </a:prstGeom>
          <a:noFill/>
        </p:spPr>
        <p:txBody>
          <a:bodyPr wrap="square" rtlCol="0">
            <a:spAutoFit/>
          </a:bodyPr>
          <a:lstStyle/>
          <a:p>
            <a:r>
              <a:rPr lang="en-US" sz="2400" dirty="0"/>
              <a:t>Dr. Porter is </a:t>
            </a:r>
            <a:r>
              <a:rPr lang="en-US" sz="2400" b="1" dirty="0"/>
              <a:t>taking a vacation </a:t>
            </a:r>
            <a:r>
              <a:rPr lang="en-US" sz="2400" dirty="0"/>
              <a:t>and </a:t>
            </a:r>
            <a:r>
              <a:rPr lang="en-US" sz="2400" u="sng" dirty="0"/>
              <a:t>will not</a:t>
            </a:r>
            <a:r>
              <a:rPr lang="en-US" sz="2400" dirty="0"/>
              <a:t> be able to see you soon.</a:t>
            </a:r>
          </a:p>
        </p:txBody>
      </p:sp>
      <p:sp>
        <p:nvSpPr>
          <p:cNvPr id="11" name="TextBox 10">
            <a:extLst>
              <a:ext uri="{FF2B5EF4-FFF2-40B4-BE49-F238E27FC236}">
                <a16:creationId xmlns:a16="http://schemas.microsoft.com/office/drawing/2014/main" id="{89CB94FF-8F18-AA4C-AD2A-1838B105BF44}"/>
              </a:ext>
            </a:extLst>
          </p:cNvPr>
          <p:cNvSpPr txBox="1"/>
          <p:nvPr/>
        </p:nvSpPr>
        <p:spPr>
          <a:xfrm>
            <a:off x="6424749" y="4804686"/>
            <a:ext cx="4480560" cy="830997"/>
          </a:xfrm>
          <a:prstGeom prst="rect">
            <a:avLst/>
          </a:prstGeom>
          <a:noFill/>
        </p:spPr>
        <p:txBody>
          <a:bodyPr wrap="square" rtlCol="0">
            <a:spAutoFit/>
          </a:bodyPr>
          <a:lstStyle/>
          <a:p>
            <a:r>
              <a:rPr lang="en-US" sz="2400" dirty="0"/>
              <a:t>Dr. Porter is </a:t>
            </a:r>
            <a:r>
              <a:rPr lang="en-US" sz="2400" b="1" dirty="0"/>
              <a:t>taking a walk </a:t>
            </a:r>
            <a:r>
              <a:rPr lang="en-US" sz="2400" dirty="0"/>
              <a:t>and    </a:t>
            </a:r>
            <a:r>
              <a:rPr lang="en-US" sz="2400" u="sng" dirty="0"/>
              <a:t>will</a:t>
            </a:r>
            <a:r>
              <a:rPr lang="en-US" sz="2400" dirty="0"/>
              <a:t> be able to see you soon.</a:t>
            </a:r>
          </a:p>
        </p:txBody>
      </p:sp>
      <p:sp>
        <p:nvSpPr>
          <p:cNvPr id="5" name="Cloud Callout 4">
            <a:extLst>
              <a:ext uri="{FF2B5EF4-FFF2-40B4-BE49-F238E27FC236}">
                <a16:creationId xmlns:a16="http://schemas.microsoft.com/office/drawing/2014/main" id="{B883D42C-4F46-194D-8C13-C081F371B3C6}"/>
              </a:ext>
            </a:extLst>
          </p:cNvPr>
          <p:cNvSpPr/>
          <p:nvPr/>
        </p:nvSpPr>
        <p:spPr>
          <a:xfrm>
            <a:off x="3274423" y="3711976"/>
            <a:ext cx="1828800" cy="889245"/>
          </a:xfrm>
          <a:prstGeom prst="cloudCallou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Days</a:t>
            </a:r>
          </a:p>
        </p:txBody>
      </p:sp>
      <p:sp>
        <p:nvSpPr>
          <p:cNvPr id="12" name="Cloud Callout 11">
            <a:extLst>
              <a:ext uri="{FF2B5EF4-FFF2-40B4-BE49-F238E27FC236}">
                <a16:creationId xmlns:a16="http://schemas.microsoft.com/office/drawing/2014/main" id="{8B02476F-CA67-4446-9D05-95EB8EAF0016}"/>
              </a:ext>
            </a:extLst>
          </p:cNvPr>
          <p:cNvSpPr/>
          <p:nvPr/>
        </p:nvSpPr>
        <p:spPr>
          <a:xfrm>
            <a:off x="8509000" y="3711975"/>
            <a:ext cx="1828800" cy="889245"/>
          </a:xfrm>
          <a:prstGeom prst="cloudCallou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Minutes</a:t>
            </a:r>
          </a:p>
        </p:txBody>
      </p:sp>
      <p:sp>
        <p:nvSpPr>
          <p:cNvPr id="6" name="Rectangle 5">
            <a:extLst>
              <a:ext uri="{FF2B5EF4-FFF2-40B4-BE49-F238E27FC236}">
                <a16:creationId xmlns:a16="http://schemas.microsoft.com/office/drawing/2014/main" id="{CD7512AC-841D-1741-BAA1-BB7217C48A12}"/>
              </a:ext>
            </a:extLst>
          </p:cNvPr>
          <p:cNvSpPr/>
          <p:nvPr/>
        </p:nvSpPr>
        <p:spPr>
          <a:xfrm>
            <a:off x="5665861" y="861890"/>
            <a:ext cx="5880255" cy="1270050"/>
          </a:xfrm>
          <a:prstGeom prst="rect">
            <a:avLst/>
          </a:prstGeom>
          <a:solidFill>
            <a:schemeClr val="accent4">
              <a:lumMod val="20000"/>
              <a:lumOff val="80000"/>
            </a:schemeClr>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lumMod val="75000"/>
                    <a:lumOff val="25000"/>
                  </a:schemeClr>
                </a:solidFill>
                <a:latin typeface="Helvetica Neue" charset="0"/>
                <a:ea typeface="Helvetica Neue" charset="0"/>
                <a:cs typeface="Helvetica Neue" charset="0"/>
              </a:rPr>
              <a:t>Time:</a:t>
            </a:r>
          </a:p>
          <a:p>
            <a:pPr marL="285750" indent="-285750">
              <a:buFontTx/>
              <a:buChar char="-"/>
            </a:pPr>
            <a:r>
              <a:rPr lang="en-US" dirty="0">
                <a:solidFill>
                  <a:schemeClr val="tx1">
                    <a:lumMod val="75000"/>
                    <a:lumOff val="25000"/>
                  </a:schemeClr>
                </a:solidFill>
                <a:latin typeface="Helvetica Neue" charset="0"/>
                <a:ea typeface="Helvetica Neue" charset="0"/>
                <a:cs typeface="Helvetica Neue" charset="0"/>
              </a:rPr>
              <a:t>An important component for reading comprehension</a:t>
            </a:r>
          </a:p>
          <a:p>
            <a:pPr marL="285750" indent="-285750">
              <a:buFontTx/>
              <a:buChar char="-"/>
            </a:pPr>
            <a:r>
              <a:rPr lang="en-US" dirty="0">
                <a:solidFill>
                  <a:schemeClr val="tx1">
                    <a:lumMod val="75000"/>
                    <a:lumOff val="25000"/>
                  </a:schemeClr>
                </a:solidFill>
                <a:latin typeface="Helvetica Neue" charset="0"/>
                <a:ea typeface="Helvetica Neue" charset="0"/>
                <a:cs typeface="Helvetica Neue" charset="0"/>
              </a:rPr>
              <a:t>Commonsense-level understanding is required</a:t>
            </a:r>
          </a:p>
        </p:txBody>
      </p:sp>
    </p:spTree>
    <p:extLst>
      <p:ext uri="{BB962C8B-B14F-4D97-AF65-F5344CB8AC3E}">
        <p14:creationId xmlns:p14="http://schemas.microsoft.com/office/powerpoint/2010/main" val="326051302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EEBA-38BC-ED46-9A3F-1D9F8703AC3B}"/>
              </a:ext>
            </a:extLst>
          </p:cNvPr>
          <p:cNvSpPr>
            <a:spLocks noGrp="1"/>
          </p:cNvSpPr>
          <p:nvPr>
            <p:ph type="title"/>
          </p:nvPr>
        </p:nvSpPr>
        <p:spPr/>
        <p:txBody>
          <a:bodyPr/>
          <a:lstStyle/>
          <a:p>
            <a:r>
              <a:rPr lang="en-US" dirty="0"/>
              <a:t>This work</a:t>
            </a:r>
          </a:p>
        </p:txBody>
      </p:sp>
      <p:sp>
        <p:nvSpPr>
          <p:cNvPr id="3" name="Content Placeholder 2">
            <a:extLst>
              <a:ext uri="{FF2B5EF4-FFF2-40B4-BE49-F238E27FC236}">
                <a16:creationId xmlns:a16="http://schemas.microsoft.com/office/drawing/2014/main" id="{9E60A402-DB63-A045-B409-B2D4C8317C77}"/>
              </a:ext>
            </a:extLst>
          </p:cNvPr>
          <p:cNvSpPr>
            <a:spLocks noGrp="1"/>
          </p:cNvSpPr>
          <p:nvPr>
            <p:ph idx="1"/>
          </p:nvPr>
        </p:nvSpPr>
        <p:spPr>
          <a:xfrm>
            <a:off x="609600" y="1251856"/>
            <a:ext cx="10972800" cy="4484915"/>
          </a:xfrm>
        </p:spPr>
        <p:txBody>
          <a:bodyPr/>
          <a:lstStyle/>
          <a:p>
            <a:r>
              <a:rPr lang="en-US" dirty="0"/>
              <a:t>Time</a:t>
            </a:r>
          </a:p>
          <a:p>
            <a:pPr lvl="1"/>
            <a:r>
              <a:rPr lang="en-US" dirty="0"/>
              <a:t>An important component for reading comprehension</a:t>
            </a:r>
          </a:p>
          <a:p>
            <a:pPr lvl="1"/>
            <a:r>
              <a:rPr lang="en-US" dirty="0"/>
              <a:t>Commonsense-level understanding is required</a:t>
            </a:r>
          </a:p>
          <a:p>
            <a:r>
              <a:rPr lang="en-US" dirty="0"/>
              <a:t>In this work</a:t>
            </a:r>
          </a:p>
          <a:p>
            <a:pPr lvl="1"/>
            <a:r>
              <a:rPr lang="en-US" dirty="0" err="1"/>
              <a:t>TacoLM</a:t>
            </a:r>
            <a:r>
              <a:rPr lang="en-US" dirty="0"/>
              <a:t> – A general LM that is aware of time and temporal common sense</a:t>
            </a:r>
          </a:p>
          <a:p>
            <a:pPr lvl="2"/>
            <a:r>
              <a:rPr lang="en-US" dirty="0"/>
              <a:t>Minimal Supervision</a:t>
            </a:r>
          </a:p>
          <a:p>
            <a:pPr lvl="2"/>
            <a:endParaRPr lang="en-US" dirty="0"/>
          </a:p>
        </p:txBody>
      </p:sp>
      <p:sp>
        <p:nvSpPr>
          <p:cNvPr id="4" name="Slide Number Placeholder 3">
            <a:extLst>
              <a:ext uri="{FF2B5EF4-FFF2-40B4-BE49-F238E27FC236}">
                <a16:creationId xmlns:a16="http://schemas.microsoft.com/office/drawing/2014/main" id="{327413B2-6157-2545-B68D-5523F354089A}"/>
              </a:ext>
            </a:extLst>
          </p:cNvPr>
          <p:cNvSpPr>
            <a:spLocks noGrp="1"/>
          </p:cNvSpPr>
          <p:nvPr>
            <p:ph type="sldNum" sz="quarter" idx="11"/>
          </p:nvPr>
        </p:nvSpPr>
        <p:spPr/>
        <p:txBody>
          <a:bodyPr/>
          <a:lstStyle/>
          <a:p>
            <a:fld id="{BDF588C3-71D6-5D45-B118-1C664482E1C2}" type="slidenum">
              <a:rPr lang="en-US" smtClean="0"/>
              <a:t>7</a:t>
            </a:fld>
            <a:endParaRPr lang="en-US"/>
          </a:p>
        </p:txBody>
      </p:sp>
      <p:graphicFrame>
        <p:nvGraphicFramePr>
          <p:cNvPr id="7" name="Chart 6">
            <a:extLst>
              <a:ext uri="{FF2B5EF4-FFF2-40B4-BE49-F238E27FC236}">
                <a16:creationId xmlns:a16="http://schemas.microsoft.com/office/drawing/2014/main" id="{DEFC4B40-4024-434D-B45F-69AF75329AA6}"/>
              </a:ext>
            </a:extLst>
          </p:cNvPr>
          <p:cNvGraphicFramePr/>
          <p:nvPr>
            <p:extLst>
              <p:ext uri="{D42A27DB-BD31-4B8C-83A1-F6EECF244321}">
                <p14:modId xmlns:p14="http://schemas.microsoft.com/office/powerpoint/2010/main" val="3975893025"/>
              </p:ext>
            </p:extLst>
          </p:nvPr>
        </p:nvGraphicFramePr>
        <p:xfrm>
          <a:off x="1148149" y="3429000"/>
          <a:ext cx="8128000" cy="2701346"/>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FDF7FAF1-698D-6E4D-9FC9-63223E7B76E6}"/>
              </a:ext>
            </a:extLst>
          </p:cNvPr>
          <p:cNvSpPr txBox="1"/>
          <p:nvPr/>
        </p:nvSpPr>
        <p:spPr>
          <a:xfrm>
            <a:off x="764326" y="4097866"/>
            <a:ext cx="767645" cy="246221"/>
          </a:xfrm>
          <a:prstGeom prst="rect">
            <a:avLst/>
          </a:prstGeom>
          <a:noFill/>
        </p:spPr>
        <p:txBody>
          <a:bodyPr wrap="square" rtlCol="0">
            <a:spAutoFit/>
          </a:bodyPr>
          <a:lstStyle/>
          <a:p>
            <a:r>
              <a:rPr lang="en-US" sz="1000" dirty="0"/>
              <a:t>confidence</a:t>
            </a:r>
          </a:p>
        </p:txBody>
      </p:sp>
    </p:spTree>
    <p:extLst>
      <p:ext uri="{BB962C8B-B14F-4D97-AF65-F5344CB8AC3E}">
        <p14:creationId xmlns:p14="http://schemas.microsoft.com/office/powerpoint/2010/main" val="191279615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EEBA-38BC-ED46-9A3F-1D9F8703AC3B}"/>
              </a:ext>
            </a:extLst>
          </p:cNvPr>
          <p:cNvSpPr>
            <a:spLocks noGrp="1"/>
          </p:cNvSpPr>
          <p:nvPr>
            <p:ph type="title"/>
          </p:nvPr>
        </p:nvSpPr>
        <p:spPr/>
        <p:txBody>
          <a:bodyPr/>
          <a:lstStyle/>
          <a:p>
            <a:r>
              <a:rPr lang="en-US" dirty="0"/>
              <a:t>Time and Common Sense</a:t>
            </a:r>
          </a:p>
        </p:txBody>
      </p:sp>
      <p:sp>
        <p:nvSpPr>
          <p:cNvPr id="3" name="Content Placeholder 2">
            <a:extLst>
              <a:ext uri="{FF2B5EF4-FFF2-40B4-BE49-F238E27FC236}">
                <a16:creationId xmlns:a16="http://schemas.microsoft.com/office/drawing/2014/main" id="{9E60A402-DB63-A045-B409-B2D4C8317C77}"/>
              </a:ext>
            </a:extLst>
          </p:cNvPr>
          <p:cNvSpPr>
            <a:spLocks noGrp="1"/>
          </p:cNvSpPr>
          <p:nvPr>
            <p:ph idx="1"/>
          </p:nvPr>
        </p:nvSpPr>
        <p:spPr>
          <a:xfrm>
            <a:off x="609600" y="1251856"/>
            <a:ext cx="10972800" cy="4484915"/>
          </a:xfrm>
        </p:spPr>
        <p:txBody>
          <a:bodyPr/>
          <a:lstStyle/>
          <a:p>
            <a:r>
              <a:rPr lang="en-US" dirty="0"/>
              <a:t>Time</a:t>
            </a:r>
          </a:p>
          <a:p>
            <a:pPr lvl="1"/>
            <a:r>
              <a:rPr lang="en-US" dirty="0"/>
              <a:t>An important component for reading comprehension</a:t>
            </a:r>
          </a:p>
          <a:p>
            <a:pPr lvl="1"/>
            <a:r>
              <a:rPr lang="en-US" dirty="0"/>
              <a:t>Commonsense-level understanding is required</a:t>
            </a:r>
          </a:p>
          <a:p>
            <a:r>
              <a:rPr lang="en-US" dirty="0"/>
              <a:t>In this work</a:t>
            </a:r>
          </a:p>
          <a:p>
            <a:pPr lvl="1"/>
            <a:r>
              <a:rPr lang="en-US" dirty="0" err="1"/>
              <a:t>TacoLM</a:t>
            </a:r>
            <a:r>
              <a:rPr lang="en-US" dirty="0"/>
              <a:t> – A general LM that is aware of time and temporal common sense</a:t>
            </a:r>
          </a:p>
          <a:p>
            <a:pPr lvl="2"/>
            <a:r>
              <a:rPr lang="en-US" dirty="0"/>
              <a:t>Minimal Supervision</a:t>
            </a:r>
          </a:p>
          <a:p>
            <a:pPr marL="914400" lvl="2" indent="0">
              <a:buNone/>
            </a:pPr>
            <a:endParaRPr lang="en-US" dirty="0"/>
          </a:p>
        </p:txBody>
      </p:sp>
      <p:sp>
        <p:nvSpPr>
          <p:cNvPr id="4" name="Slide Number Placeholder 3">
            <a:extLst>
              <a:ext uri="{FF2B5EF4-FFF2-40B4-BE49-F238E27FC236}">
                <a16:creationId xmlns:a16="http://schemas.microsoft.com/office/drawing/2014/main" id="{327413B2-6157-2545-B68D-5523F354089A}"/>
              </a:ext>
            </a:extLst>
          </p:cNvPr>
          <p:cNvSpPr>
            <a:spLocks noGrp="1"/>
          </p:cNvSpPr>
          <p:nvPr>
            <p:ph type="sldNum" sz="quarter" idx="11"/>
          </p:nvPr>
        </p:nvSpPr>
        <p:spPr/>
        <p:txBody>
          <a:bodyPr/>
          <a:lstStyle/>
          <a:p>
            <a:fld id="{BDF588C3-71D6-5D45-B118-1C664482E1C2}" type="slidenum">
              <a:rPr lang="en-US" smtClean="0"/>
              <a:t>8</a:t>
            </a:fld>
            <a:endParaRPr lang="en-US"/>
          </a:p>
        </p:txBody>
      </p:sp>
      <p:graphicFrame>
        <p:nvGraphicFramePr>
          <p:cNvPr id="7" name="Chart 6">
            <a:extLst>
              <a:ext uri="{FF2B5EF4-FFF2-40B4-BE49-F238E27FC236}">
                <a16:creationId xmlns:a16="http://schemas.microsoft.com/office/drawing/2014/main" id="{DEFC4B40-4024-434D-B45F-69AF75329AA6}"/>
              </a:ext>
            </a:extLst>
          </p:cNvPr>
          <p:cNvGraphicFramePr/>
          <p:nvPr/>
        </p:nvGraphicFramePr>
        <p:xfrm>
          <a:off x="1148149" y="3429000"/>
          <a:ext cx="8128000" cy="2701346"/>
        </p:xfrm>
        <a:graphic>
          <a:graphicData uri="http://schemas.openxmlformats.org/drawingml/2006/chart">
            <c:chart xmlns:c="http://schemas.openxmlformats.org/drawingml/2006/chart" xmlns:r="http://schemas.openxmlformats.org/officeDocument/2006/relationships" r:id="rId3"/>
          </a:graphicData>
        </a:graphic>
      </p:graphicFrame>
      <p:sp>
        <p:nvSpPr>
          <p:cNvPr id="8" name="Cloud Callout 7">
            <a:extLst>
              <a:ext uri="{FF2B5EF4-FFF2-40B4-BE49-F238E27FC236}">
                <a16:creationId xmlns:a16="http://schemas.microsoft.com/office/drawing/2014/main" id="{D44D9F64-A323-1248-B9D4-F8903E392B9D}"/>
              </a:ext>
            </a:extLst>
          </p:cNvPr>
          <p:cNvSpPr/>
          <p:nvPr/>
        </p:nvSpPr>
        <p:spPr>
          <a:xfrm>
            <a:off x="2372152" y="2542986"/>
            <a:ext cx="2471695" cy="1201850"/>
          </a:xfrm>
          <a:prstGeom prst="cloudCallout">
            <a:avLst/>
          </a:prstGeom>
          <a:solidFill>
            <a:schemeClr val="bg2"/>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Dr. Porter is coming back shortly.</a:t>
            </a:r>
          </a:p>
        </p:txBody>
      </p:sp>
      <p:sp>
        <p:nvSpPr>
          <p:cNvPr id="9" name="TextBox 8">
            <a:extLst>
              <a:ext uri="{FF2B5EF4-FFF2-40B4-BE49-F238E27FC236}">
                <a16:creationId xmlns:a16="http://schemas.microsoft.com/office/drawing/2014/main" id="{06C2499A-4EBC-5940-99DF-DBF8029D678A}"/>
              </a:ext>
            </a:extLst>
          </p:cNvPr>
          <p:cNvSpPr txBox="1"/>
          <p:nvPr/>
        </p:nvSpPr>
        <p:spPr>
          <a:xfrm>
            <a:off x="764326" y="4097866"/>
            <a:ext cx="767645" cy="246221"/>
          </a:xfrm>
          <a:prstGeom prst="rect">
            <a:avLst/>
          </a:prstGeom>
          <a:noFill/>
        </p:spPr>
        <p:txBody>
          <a:bodyPr wrap="square" rtlCol="0">
            <a:spAutoFit/>
          </a:bodyPr>
          <a:lstStyle/>
          <a:p>
            <a:r>
              <a:rPr lang="en-US" sz="1000" dirty="0"/>
              <a:t>confidence</a:t>
            </a:r>
          </a:p>
        </p:txBody>
      </p:sp>
    </p:spTree>
    <p:extLst>
      <p:ext uri="{BB962C8B-B14F-4D97-AF65-F5344CB8AC3E}">
        <p14:creationId xmlns:p14="http://schemas.microsoft.com/office/powerpoint/2010/main" val="429302555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FEEBA-38BC-ED46-9A3F-1D9F8703AC3B}"/>
              </a:ext>
            </a:extLst>
          </p:cNvPr>
          <p:cNvSpPr>
            <a:spLocks noGrp="1"/>
          </p:cNvSpPr>
          <p:nvPr>
            <p:ph type="title"/>
          </p:nvPr>
        </p:nvSpPr>
        <p:spPr/>
        <p:txBody>
          <a:bodyPr/>
          <a:lstStyle/>
          <a:p>
            <a:r>
              <a:rPr lang="en-US" dirty="0"/>
              <a:t>Time and Common Sense</a:t>
            </a:r>
          </a:p>
        </p:txBody>
      </p:sp>
      <p:sp>
        <p:nvSpPr>
          <p:cNvPr id="3" name="Content Placeholder 2">
            <a:extLst>
              <a:ext uri="{FF2B5EF4-FFF2-40B4-BE49-F238E27FC236}">
                <a16:creationId xmlns:a16="http://schemas.microsoft.com/office/drawing/2014/main" id="{9E60A402-DB63-A045-B409-B2D4C8317C77}"/>
              </a:ext>
            </a:extLst>
          </p:cNvPr>
          <p:cNvSpPr>
            <a:spLocks noGrp="1"/>
          </p:cNvSpPr>
          <p:nvPr>
            <p:ph idx="1"/>
          </p:nvPr>
        </p:nvSpPr>
        <p:spPr>
          <a:xfrm>
            <a:off x="609600" y="1251856"/>
            <a:ext cx="10972800" cy="4484915"/>
          </a:xfrm>
        </p:spPr>
        <p:txBody>
          <a:bodyPr/>
          <a:lstStyle/>
          <a:p>
            <a:r>
              <a:rPr lang="en-US" dirty="0"/>
              <a:t>Time</a:t>
            </a:r>
          </a:p>
          <a:p>
            <a:pPr lvl="1"/>
            <a:r>
              <a:rPr lang="en-US" dirty="0"/>
              <a:t>An important component for reading comprehension</a:t>
            </a:r>
          </a:p>
          <a:p>
            <a:pPr lvl="1"/>
            <a:r>
              <a:rPr lang="en-US" dirty="0"/>
              <a:t>Commonsense-level understanding is required</a:t>
            </a:r>
          </a:p>
          <a:p>
            <a:r>
              <a:rPr lang="en-US" dirty="0"/>
              <a:t>In this work</a:t>
            </a:r>
          </a:p>
          <a:p>
            <a:pPr lvl="1"/>
            <a:r>
              <a:rPr lang="en-US" dirty="0" err="1"/>
              <a:t>TacoLM</a:t>
            </a:r>
            <a:r>
              <a:rPr lang="en-US" dirty="0"/>
              <a:t> – A general LM that is aware of time and temporal common sense</a:t>
            </a:r>
          </a:p>
          <a:p>
            <a:pPr lvl="2"/>
            <a:r>
              <a:rPr lang="en-US" dirty="0"/>
              <a:t>Minimal Supervision</a:t>
            </a:r>
          </a:p>
        </p:txBody>
      </p:sp>
      <p:sp>
        <p:nvSpPr>
          <p:cNvPr id="4" name="Slide Number Placeholder 3">
            <a:extLst>
              <a:ext uri="{FF2B5EF4-FFF2-40B4-BE49-F238E27FC236}">
                <a16:creationId xmlns:a16="http://schemas.microsoft.com/office/drawing/2014/main" id="{327413B2-6157-2545-B68D-5523F354089A}"/>
              </a:ext>
            </a:extLst>
          </p:cNvPr>
          <p:cNvSpPr>
            <a:spLocks noGrp="1"/>
          </p:cNvSpPr>
          <p:nvPr>
            <p:ph type="sldNum" sz="quarter" idx="11"/>
          </p:nvPr>
        </p:nvSpPr>
        <p:spPr/>
        <p:txBody>
          <a:bodyPr/>
          <a:lstStyle/>
          <a:p>
            <a:fld id="{BDF588C3-71D6-5D45-B118-1C664482E1C2}" type="slidenum">
              <a:rPr lang="en-US" smtClean="0"/>
              <a:t>9</a:t>
            </a:fld>
            <a:endParaRPr lang="en-US"/>
          </a:p>
        </p:txBody>
      </p:sp>
      <p:graphicFrame>
        <p:nvGraphicFramePr>
          <p:cNvPr id="7" name="Chart 6">
            <a:extLst>
              <a:ext uri="{FF2B5EF4-FFF2-40B4-BE49-F238E27FC236}">
                <a16:creationId xmlns:a16="http://schemas.microsoft.com/office/drawing/2014/main" id="{DEFC4B40-4024-434D-B45F-69AF75329AA6}"/>
              </a:ext>
            </a:extLst>
          </p:cNvPr>
          <p:cNvGraphicFramePr/>
          <p:nvPr/>
        </p:nvGraphicFramePr>
        <p:xfrm>
          <a:off x="1148149" y="3429000"/>
          <a:ext cx="8128000" cy="2701346"/>
        </p:xfrm>
        <a:graphic>
          <a:graphicData uri="http://schemas.openxmlformats.org/drawingml/2006/chart">
            <c:chart xmlns:c="http://schemas.openxmlformats.org/drawingml/2006/chart" xmlns:r="http://schemas.openxmlformats.org/officeDocument/2006/relationships" r:id="rId3"/>
          </a:graphicData>
        </a:graphic>
      </p:graphicFrame>
      <p:sp>
        <p:nvSpPr>
          <p:cNvPr id="8" name="Cloud Callout 7">
            <a:extLst>
              <a:ext uri="{FF2B5EF4-FFF2-40B4-BE49-F238E27FC236}">
                <a16:creationId xmlns:a16="http://schemas.microsoft.com/office/drawing/2014/main" id="{D44D9F64-A323-1248-B9D4-F8903E392B9D}"/>
              </a:ext>
            </a:extLst>
          </p:cNvPr>
          <p:cNvSpPr/>
          <p:nvPr/>
        </p:nvSpPr>
        <p:spPr>
          <a:xfrm>
            <a:off x="2372152" y="2542986"/>
            <a:ext cx="2471695" cy="1201850"/>
          </a:xfrm>
          <a:prstGeom prst="cloudCallout">
            <a:avLst/>
          </a:prstGeom>
          <a:solidFill>
            <a:schemeClr val="bg2"/>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Dr. Porter is coming back shortly.</a:t>
            </a:r>
          </a:p>
        </p:txBody>
      </p:sp>
      <p:sp>
        <p:nvSpPr>
          <p:cNvPr id="9" name="Cloud Callout 8">
            <a:extLst>
              <a:ext uri="{FF2B5EF4-FFF2-40B4-BE49-F238E27FC236}">
                <a16:creationId xmlns:a16="http://schemas.microsoft.com/office/drawing/2014/main" id="{9EDF8337-F557-ED4F-A705-ADFBF4BD4DB1}"/>
              </a:ext>
            </a:extLst>
          </p:cNvPr>
          <p:cNvSpPr/>
          <p:nvPr/>
        </p:nvSpPr>
        <p:spPr>
          <a:xfrm>
            <a:off x="6256292" y="2542986"/>
            <a:ext cx="2471695" cy="1201850"/>
          </a:xfrm>
          <a:prstGeom prst="cloudCallout">
            <a:avLst/>
          </a:prstGeom>
          <a:solidFill>
            <a:schemeClr val="bg2"/>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Helvetica Neue" charset="0"/>
                <a:ea typeface="Helvetica Neue" charset="0"/>
                <a:cs typeface="Helvetica Neue" charset="0"/>
              </a:rPr>
              <a:t>She may not be back for days.</a:t>
            </a:r>
          </a:p>
        </p:txBody>
      </p:sp>
      <p:sp>
        <p:nvSpPr>
          <p:cNvPr id="10" name="TextBox 9">
            <a:extLst>
              <a:ext uri="{FF2B5EF4-FFF2-40B4-BE49-F238E27FC236}">
                <a16:creationId xmlns:a16="http://schemas.microsoft.com/office/drawing/2014/main" id="{6DDF473E-326D-604B-9B02-D13DEB27689A}"/>
              </a:ext>
            </a:extLst>
          </p:cNvPr>
          <p:cNvSpPr txBox="1"/>
          <p:nvPr/>
        </p:nvSpPr>
        <p:spPr>
          <a:xfrm>
            <a:off x="764326" y="4097866"/>
            <a:ext cx="767645" cy="246221"/>
          </a:xfrm>
          <a:prstGeom prst="rect">
            <a:avLst/>
          </a:prstGeom>
          <a:noFill/>
        </p:spPr>
        <p:txBody>
          <a:bodyPr wrap="square" rtlCol="0">
            <a:spAutoFit/>
          </a:bodyPr>
          <a:lstStyle/>
          <a:p>
            <a:r>
              <a:rPr lang="en-US" sz="1000" dirty="0"/>
              <a:t>confidence</a:t>
            </a:r>
          </a:p>
        </p:txBody>
      </p:sp>
    </p:spTree>
    <p:extLst>
      <p:ext uri="{BB962C8B-B14F-4D97-AF65-F5344CB8AC3E}">
        <p14:creationId xmlns:p14="http://schemas.microsoft.com/office/powerpoint/2010/main" val="366880932"/>
      </p:ext>
    </p:extLst>
  </p:cSld>
  <p:clrMapOvr>
    <a:masterClrMapping/>
  </p:clrMapOvr>
  <p:transition spd="med"/>
</p:sld>
</file>

<file path=ppt/theme/theme1.xml><?xml version="1.0" encoding="utf-8"?>
<a:theme xmlns:a="http://schemas.openxmlformats.org/drawingml/2006/main" name="Roth_Penn">
  <a:themeElements>
    <a:clrScheme name="Custom 1">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vasin_CCG">
      <a:majorFont>
        <a:latin typeface="Calibri"/>
        <a:ea typeface=""/>
        <a:cs typeface="Arial"/>
      </a:majorFont>
      <a:minorFont>
        <a:latin typeface="Calibri"/>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12700">
          <a:solidFill>
            <a:schemeClr val="tx1"/>
          </a:solidFill>
        </a:ln>
        <a:effectLst>
          <a:outerShdw blurRad="50800" dist="38100" dir="2700000" algn="tl" rotWithShape="0">
            <a:prstClr val="black">
              <a:alpha val="40000"/>
            </a:prstClr>
          </a:outerShdw>
        </a:effectLst>
      </a:spPr>
      <a:bodyPr rtlCol="0" anchor="ctr"/>
      <a:lstStyle>
        <a:defPPr algn="ctr">
          <a:defRPr dirty="0" smtClean="0">
            <a:solidFill>
              <a:schemeClr val="tx1">
                <a:lumMod val="75000"/>
                <a:lumOff val="25000"/>
              </a:schemeClr>
            </a:solidFill>
            <a:latin typeface="Helvetica Neue" charset="0"/>
            <a:ea typeface="Helvetica Neue" charset="0"/>
            <a:cs typeface="Helvetica Neue"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triangle"/>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vasin_CCG 1">
        <a:dk1>
          <a:srgbClr val="0066FF"/>
        </a:dk1>
        <a:lt1>
          <a:srgbClr val="FFFFFF"/>
        </a:lt1>
        <a:dk2>
          <a:srgbClr val="000066"/>
        </a:dk2>
        <a:lt2>
          <a:srgbClr val="FFFFFF"/>
        </a:lt2>
        <a:accent1>
          <a:srgbClr val="6699FF"/>
        </a:accent1>
        <a:accent2>
          <a:srgbClr val="3333FF"/>
        </a:accent2>
        <a:accent3>
          <a:srgbClr val="AAAAB8"/>
        </a:accent3>
        <a:accent4>
          <a:srgbClr val="DADADA"/>
        </a:accent4>
        <a:accent5>
          <a:srgbClr val="B8CAFF"/>
        </a:accent5>
        <a:accent6>
          <a:srgbClr val="2D2DE7"/>
        </a:accent6>
        <a:hlink>
          <a:srgbClr val="FFCC00"/>
        </a:hlink>
        <a:folHlink>
          <a:srgbClr val="0000CC"/>
        </a:folHlink>
      </a:clrScheme>
      <a:clrMap bg1="dk2" tx1="lt1" bg2="dk1" tx2="lt2" accent1="accent1" accent2="accent2" accent3="accent3" accent4="accent4" accent5="accent5" accent6="accent6" hlink="hlink" folHlink="folHlink"/>
    </a:extraClrScheme>
    <a:extraClrScheme>
      <a:clrScheme name="vasin_CCG 2">
        <a:dk1>
          <a:srgbClr val="009999"/>
        </a:dk1>
        <a:lt1>
          <a:srgbClr val="FFFFFF"/>
        </a:lt1>
        <a:dk2>
          <a:srgbClr val="334B49"/>
        </a:dk2>
        <a:lt2>
          <a:srgbClr val="FFFFFF"/>
        </a:lt2>
        <a:accent1>
          <a:srgbClr val="33CCCC"/>
        </a:accent1>
        <a:accent2>
          <a:srgbClr val="008080"/>
        </a:accent2>
        <a:accent3>
          <a:srgbClr val="ADB1B1"/>
        </a:accent3>
        <a:accent4>
          <a:srgbClr val="DADADA"/>
        </a:accent4>
        <a:accent5>
          <a:srgbClr val="ADE2E2"/>
        </a:accent5>
        <a:accent6>
          <a:srgbClr val="007373"/>
        </a:accent6>
        <a:hlink>
          <a:srgbClr val="FFCC00"/>
        </a:hlink>
        <a:folHlink>
          <a:srgbClr val="006666"/>
        </a:folHlink>
      </a:clrScheme>
      <a:clrMap bg1="dk2" tx1="lt1" bg2="dk1" tx2="lt2" accent1="accent1" accent2="accent2" accent3="accent3" accent4="accent4" accent5="accent5" accent6="accent6" hlink="hlink" folHlink="folHlink"/>
    </a:extraClrScheme>
    <a:extraClrScheme>
      <a:clrScheme name="vasin_CCG 3">
        <a:dk1>
          <a:srgbClr val="006699"/>
        </a:dk1>
        <a:lt1>
          <a:srgbClr val="FFFFFF"/>
        </a:lt1>
        <a:dk2>
          <a:srgbClr val="333399"/>
        </a:dk2>
        <a:lt2>
          <a:srgbClr val="FFFFFF"/>
        </a:lt2>
        <a:accent1>
          <a:srgbClr val="0099CC"/>
        </a:accent1>
        <a:accent2>
          <a:srgbClr val="0386AF"/>
        </a:accent2>
        <a:accent3>
          <a:srgbClr val="ADADCA"/>
        </a:accent3>
        <a:accent4>
          <a:srgbClr val="DADADA"/>
        </a:accent4>
        <a:accent5>
          <a:srgbClr val="AACAE2"/>
        </a:accent5>
        <a:accent6>
          <a:srgbClr val="02799E"/>
        </a:accent6>
        <a:hlink>
          <a:srgbClr val="FFCC00"/>
        </a:hlink>
        <a:folHlink>
          <a:srgbClr val="6699FF"/>
        </a:folHlink>
      </a:clrScheme>
      <a:clrMap bg1="dk2" tx1="lt1" bg2="dk1" tx2="lt2" accent1="accent1" accent2="accent2" accent3="accent3" accent4="accent4" accent5="accent5" accent6="accent6" hlink="hlink" folHlink="folHlink"/>
    </a:extraClrScheme>
    <a:extraClrScheme>
      <a:clrScheme name="vasin_CCG 4">
        <a:dk1>
          <a:srgbClr val="008080"/>
        </a:dk1>
        <a:lt1>
          <a:srgbClr val="FFFFFF"/>
        </a:lt1>
        <a:dk2>
          <a:srgbClr val="2F978D"/>
        </a:dk2>
        <a:lt2>
          <a:srgbClr val="FFFFFF"/>
        </a:lt2>
        <a:accent1>
          <a:srgbClr val="0099FF"/>
        </a:accent1>
        <a:accent2>
          <a:srgbClr val="009999"/>
        </a:accent2>
        <a:accent3>
          <a:srgbClr val="ADC9C5"/>
        </a:accent3>
        <a:accent4>
          <a:srgbClr val="DADADA"/>
        </a:accent4>
        <a:accent5>
          <a:srgbClr val="AACAFF"/>
        </a:accent5>
        <a:accent6>
          <a:srgbClr val="008A8A"/>
        </a:accent6>
        <a:hlink>
          <a:srgbClr val="FFFFCC"/>
        </a:hlink>
        <a:folHlink>
          <a:srgbClr val="70CAC6"/>
        </a:folHlink>
      </a:clrScheme>
      <a:clrMap bg1="dk2" tx1="lt1" bg2="dk1" tx2="lt2" accent1="accent1" accent2="accent2" accent3="accent3" accent4="accent4" accent5="accent5" accent6="accent6" hlink="hlink" folHlink="folHlink"/>
    </a:extraClrScheme>
    <a:extraClrScheme>
      <a:clrScheme name="vasin_CCG 5">
        <a:dk1>
          <a:srgbClr val="822504"/>
        </a:dk1>
        <a:lt1>
          <a:srgbClr val="FFFFFF"/>
        </a:lt1>
        <a:dk2>
          <a:srgbClr val="330000"/>
        </a:dk2>
        <a:lt2>
          <a:srgbClr val="FFFFFF"/>
        </a:lt2>
        <a:accent1>
          <a:srgbClr val="FF9900"/>
        </a:accent1>
        <a:accent2>
          <a:srgbClr val="9E2A06"/>
        </a:accent2>
        <a:accent3>
          <a:srgbClr val="ADAAAA"/>
        </a:accent3>
        <a:accent4>
          <a:srgbClr val="DADADA"/>
        </a:accent4>
        <a:accent5>
          <a:srgbClr val="FFCAAA"/>
        </a:accent5>
        <a:accent6>
          <a:srgbClr val="8F2505"/>
        </a:accent6>
        <a:hlink>
          <a:srgbClr val="FF3300"/>
        </a:hlink>
        <a:folHlink>
          <a:srgbClr val="7C0704"/>
        </a:folHlink>
      </a:clrScheme>
      <a:clrMap bg1="dk2" tx1="lt1" bg2="dk1" tx2="lt2" accent1="accent1" accent2="accent2" accent3="accent3" accent4="accent4" accent5="accent5" accent6="accent6" hlink="hlink" folHlink="folHlink"/>
    </a:extraClrScheme>
    <a:extraClrScheme>
      <a:clrScheme name="vasin_CCG 6">
        <a:dk1>
          <a:srgbClr val="336600"/>
        </a:dk1>
        <a:lt1>
          <a:srgbClr val="FFFFFF"/>
        </a:lt1>
        <a:dk2>
          <a:srgbClr val="4A7911"/>
        </a:dk2>
        <a:lt2>
          <a:srgbClr val="FFFFFF"/>
        </a:lt2>
        <a:accent1>
          <a:srgbClr val="666633"/>
        </a:accent1>
        <a:accent2>
          <a:srgbClr val="669900"/>
        </a:accent2>
        <a:accent3>
          <a:srgbClr val="B1BEAA"/>
        </a:accent3>
        <a:accent4>
          <a:srgbClr val="DADADA"/>
        </a:accent4>
        <a:accent5>
          <a:srgbClr val="B8B8AD"/>
        </a:accent5>
        <a:accent6>
          <a:srgbClr val="5C8A00"/>
        </a:accent6>
        <a:hlink>
          <a:srgbClr val="FFCC00"/>
        </a:hlink>
        <a:folHlink>
          <a:srgbClr val="99CC00"/>
        </a:folHlink>
      </a:clrScheme>
      <a:clrMap bg1="dk2" tx1="lt1" bg2="dk1" tx2="lt2" accent1="accent1" accent2="accent2" accent3="accent3" accent4="accent4" accent5="accent5" accent6="accent6" hlink="hlink" folHlink="folHlink"/>
    </a:extraClrScheme>
    <a:extraClrScheme>
      <a:clrScheme name="vasin_CCG 7">
        <a:dk1>
          <a:srgbClr val="000000"/>
        </a:dk1>
        <a:lt1>
          <a:srgbClr val="FFFFFF"/>
        </a:lt1>
        <a:dk2>
          <a:srgbClr val="000000"/>
        </a:dk2>
        <a:lt2>
          <a:srgbClr val="CC3300"/>
        </a:lt2>
        <a:accent1>
          <a:srgbClr val="FFCC00"/>
        </a:accent1>
        <a:accent2>
          <a:srgbClr val="CC6600"/>
        </a:accent2>
        <a:accent3>
          <a:srgbClr val="FFFFFF"/>
        </a:accent3>
        <a:accent4>
          <a:srgbClr val="000000"/>
        </a:accent4>
        <a:accent5>
          <a:srgbClr val="FFE2AA"/>
        </a:accent5>
        <a:accent6>
          <a:srgbClr val="B95C00"/>
        </a:accent6>
        <a:hlink>
          <a:srgbClr val="663300"/>
        </a:hlink>
        <a:folHlink>
          <a:srgbClr val="CC9900"/>
        </a:folHlink>
      </a:clrScheme>
      <a:clrMap bg1="lt1" tx1="dk1" bg2="lt2" tx2="dk2" accent1="accent1" accent2="accent2" accent3="accent3" accent4="accent4" accent5="accent5" accent6="accent6" hlink="hlink" folHlink="folHlink"/>
    </a:extraClrScheme>
    <a:extraClrScheme>
      <a:clrScheme name="vasin_CCG 8">
        <a:dk1>
          <a:srgbClr val="003300"/>
        </a:dk1>
        <a:lt1>
          <a:srgbClr val="FFFFFF"/>
        </a:lt1>
        <a:dk2>
          <a:srgbClr val="000000"/>
        </a:dk2>
        <a:lt2>
          <a:srgbClr val="336600"/>
        </a:lt2>
        <a:accent1>
          <a:srgbClr val="CCCC00"/>
        </a:accent1>
        <a:accent2>
          <a:srgbClr val="669900"/>
        </a:accent2>
        <a:accent3>
          <a:srgbClr val="FFFFFF"/>
        </a:accent3>
        <a:accent4>
          <a:srgbClr val="002A00"/>
        </a:accent4>
        <a:accent5>
          <a:srgbClr val="E2E2AA"/>
        </a:accent5>
        <a:accent6>
          <a:srgbClr val="5C8A00"/>
        </a:accent6>
        <a:hlink>
          <a:srgbClr val="333300"/>
        </a:hlink>
        <a:folHlink>
          <a:srgbClr val="99CC00"/>
        </a:folHlink>
      </a:clrScheme>
      <a:clrMap bg1="lt1" tx1="dk1" bg2="lt2" tx2="dk2" accent1="accent1" accent2="accent2" accent3="accent3" accent4="accent4" accent5="accent5" accent6="accent6" hlink="hlink" folHlink="folHlink"/>
    </a:extraClrScheme>
    <a:extraClrScheme>
      <a:clrScheme name="vasin_CCG 9">
        <a:dk1>
          <a:srgbClr val="000000"/>
        </a:dk1>
        <a:lt1>
          <a:srgbClr val="FFFFFF"/>
        </a:lt1>
        <a:dk2>
          <a:srgbClr val="000000"/>
        </a:dk2>
        <a:lt2>
          <a:srgbClr val="440044"/>
        </a:lt2>
        <a:accent1>
          <a:srgbClr val="FFCCCC"/>
        </a:accent1>
        <a:accent2>
          <a:srgbClr val="790571"/>
        </a:accent2>
        <a:accent3>
          <a:srgbClr val="FFFFFF"/>
        </a:accent3>
        <a:accent4>
          <a:srgbClr val="000000"/>
        </a:accent4>
        <a:accent5>
          <a:srgbClr val="FFE2E2"/>
        </a:accent5>
        <a:accent6>
          <a:srgbClr val="6D0466"/>
        </a:accent6>
        <a:hlink>
          <a:srgbClr val="993366"/>
        </a:hlink>
        <a:folHlink>
          <a:srgbClr val="9F839F"/>
        </a:folHlink>
      </a:clrScheme>
      <a:clrMap bg1="lt1" tx1="dk1" bg2="lt2" tx2="dk2" accent1="accent1" accent2="accent2" accent3="accent3" accent4="accent4" accent5="accent5" accent6="accent6" hlink="hlink" folHlink="folHlink"/>
    </a:extraClrScheme>
    <a:extraClrScheme>
      <a:clrScheme name="vasin_CCG 10">
        <a:dk1>
          <a:srgbClr val="000000"/>
        </a:dk1>
        <a:lt1>
          <a:srgbClr val="FFFFFF"/>
        </a:lt1>
        <a:dk2>
          <a:srgbClr val="000000"/>
        </a:dk2>
        <a:lt2>
          <a:srgbClr val="FF9900"/>
        </a:lt2>
        <a:accent1>
          <a:srgbClr val="FFCC99"/>
        </a:accent1>
        <a:accent2>
          <a:srgbClr val="FBA313"/>
        </a:accent2>
        <a:accent3>
          <a:srgbClr val="FFFFFF"/>
        </a:accent3>
        <a:accent4>
          <a:srgbClr val="000000"/>
        </a:accent4>
        <a:accent5>
          <a:srgbClr val="FFE2CA"/>
        </a:accent5>
        <a:accent6>
          <a:srgbClr val="E39310"/>
        </a:accent6>
        <a:hlink>
          <a:srgbClr val="CC3300"/>
        </a:hlink>
        <a:folHlink>
          <a:srgbClr val="FCC66E"/>
        </a:folHlink>
      </a:clrScheme>
      <a:clrMap bg1="lt1" tx1="dk1" bg2="lt2" tx2="dk2" accent1="accent1" accent2="accent2" accent3="accent3" accent4="accent4" accent5="accent5" accent6="accent6" hlink="hlink" folHlink="folHlink"/>
    </a:extraClrScheme>
    <a:extraClrScheme>
      <a:clrScheme name="vasin_CCG 11">
        <a:dk1>
          <a:srgbClr val="000000"/>
        </a:dk1>
        <a:lt1>
          <a:srgbClr val="FFFFFF"/>
        </a:lt1>
        <a:dk2>
          <a:srgbClr val="000000"/>
        </a:dk2>
        <a:lt2>
          <a:srgbClr val="779F92"/>
        </a:lt2>
        <a:accent1>
          <a:srgbClr val="33CCCC"/>
        </a:accent1>
        <a:accent2>
          <a:srgbClr val="9DC2D7"/>
        </a:accent2>
        <a:accent3>
          <a:srgbClr val="FFFFFF"/>
        </a:accent3>
        <a:accent4>
          <a:srgbClr val="000000"/>
        </a:accent4>
        <a:accent5>
          <a:srgbClr val="ADE2E2"/>
        </a:accent5>
        <a:accent6>
          <a:srgbClr val="8EB0C3"/>
        </a:accent6>
        <a:hlink>
          <a:srgbClr val="006666"/>
        </a:hlink>
        <a:folHlink>
          <a:srgbClr val="CCCCFF"/>
        </a:folHlink>
      </a:clrScheme>
      <a:clrMap bg1="lt1" tx1="dk1" bg2="lt2" tx2="dk2" accent1="accent1" accent2="accent2" accent3="accent3" accent4="accent4" accent5="accent5" accent6="accent6" hlink="hlink" folHlink="folHlink"/>
    </a:extraClrScheme>
    <a:extraClrScheme>
      <a:clrScheme name="vasin_CCG 12">
        <a:dk1>
          <a:srgbClr val="000000"/>
        </a:dk1>
        <a:lt1>
          <a:srgbClr val="FFFFFF"/>
        </a:lt1>
        <a:dk2>
          <a:srgbClr val="000000"/>
        </a:dk2>
        <a:lt2>
          <a:srgbClr val="00007D"/>
        </a:lt2>
        <a:accent1>
          <a:srgbClr val="9999FF"/>
        </a:accent1>
        <a:accent2>
          <a:srgbClr val="9999CC"/>
        </a:accent2>
        <a:accent3>
          <a:srgbClr val="FFFFFF"/>
        </a:accent3>
        <a:accent4>
          <a:srgbClr val="000000"/>
        </a:accent4>
        <a:accent5>
          <a:srgbClr val="CACAFF"/>
        </a:accent5>
        <a:accent6>
          <a:srgbClr val="8A8AB9"/>
        </a:accent6>
        <a:hlink>
          <a:srgbClr val="666699"/>
        </a:hlink>
        <a:folHlink>
          <a:srgbClr val="CCCCE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enn-ccg" id="{8414DCC5-42C5-EF4E-82E6-3DB3E6AEABD0}" vid="{8FCD17D1-743A-7141-922B-EB412980A6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penn-ccg</Template>
  <TotalTime>80380</TotalTime>
  <Words>3765</Words>
  <Application>Microsoft Macintosh PowerPoint</Application>
  <PresentationFormat>Widescreen</PresentationFormat>
  <Paragraphs>415</Paragraphs>
  <Slides>30</Slides>
  <Notes>26</Notes>
  <HiddenSlides>8</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Helvetica Light</vt:lpstr>
      <vt:lpstr>Helvetica Neue</vt:lpstr>
      <vt:lpstr>Wingdings</vt:lpstr>
      <vt:lpstr>Roth_Penn</vt:lpstr>
      <vt:lpstr>Temporal Common Sense Acquisition  with Minimal Supervision</vt:lpstr>
      <vt:lpstr>Time and Common Sense</vt:lpstr>
      <vt:lpstr>Time and Common Sense</vt:lpstr>
      <vt:lpstr>Time and Common Sense</vt:lpstr>
      <vt:lpstr>Time and Common Sense</vt:lpstr>
      <vt:lpstr>Time and Common Sense</vt:lpstr>
      <vt:lpstr>This work</vt:lpstr>
      <vt:lpstr>Time and Common Sense</vt:lpstr>
      <vt:lpstr>Time and Common Sense</vt:lpstr>
      <vt:lpstr>Acquiring Temporal Common Sense</vt:lpstr>
      <vt:lpstr>Time and Common Sense</vt:lpstr>
      <vt:lpstr>Time and Common Sense</vt:lpstr>
      <vt:lpstr>Temporal Common Sense</vt:lpstr>
      <vt:lpstr>This Work</vt:lpstr>
      <vt:lpstr>This Work</vt:lpstr>
      <vt:lpstr>TacoLM – the Big Picture</vt:lpstr>
      <vt:lpstr>Step 1: Information Extraction</vt:lpstr>
      <vt:lpstr>Joint learning from free text</vt:lpstr>
      <vt:lpstr>Information Extraction</vt:lpstr>
      <vt:lpstr>Step 2: Language Model Pre-training</vt:lpstr>
      <vt:lpstr>Sequence Classification</vt:lpstr>
      <vt:lpstr>Joint Model with Masked LM</vt:lpstr>
      <vt:lpstr>Joint Model with Masked LM</vt:lpstr>
      <vt:lpstr>Evaluation</vt:lpstr>
      <vt:lpstr>Evaluation: Intrinsic (Embedding space)</vt:lpstr>
      <vt:lpstr>Evaluation: Intrinsic (Quantitatively)</vt:lpstr>
      <vt:lpstr>Evaluation: Extrinsic (TimeBank)</vt:lpstr>
      <vt:lpstr>Evaluation: Extrinsic</vt:lpstr>
      <vt:lpstr>Evaluation: Extrinsic (MC-TACO)</vt:lpstr>
      <vt:lpstr>Conclusion - TacoLM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Planning Slides</dc:title>
  <dc:creator>Stephen Mayhew</dc:creator>
  <cp:lastModifiedBy>Zhou Xuanyu</cp:lastModifiedBy>
  <cp:revision>944</cp:revision>
  <dcterms:created xsi:type="dcterms:W3CDTF">2017-10-04T15:10:59Z</dcterms:created>
  <dcterms:modified xsi:type="dcterms:W3CDTF">2020-06-18T02:09:42Z</dcterms:modified>
</cp:coreProperties>
</file>